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2C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434" autoAdjust="0"/>
    <p:restoredTop sz="94660"/>
  </p:normalViewPr>
  <p:slideViewPr>
    <p:cSldViewPr snapToGrid="0">
      <p:cViewPr varScale="1">
        <p:scale>
          <a:sx n="116" d="100"/>
          <a:sy n="116" d="100"/>
        </p:scale>
        <p:origin x="232"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76D79ED-3FA7-4EF8-964B-EB8BCFAB02F8}" type="datetimeFigureOut">
              <a:rPr lang="en-US" smtClean="0"/>
              <a:t>7/19/20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72437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D79ED-3FA7-4EF8-964B-EB8BCFAB02F8}" type="datetimeFigureOut">
              <a:rPr lang="en-US" smtClean="0"/>
              <a:t>7/19/20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97525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lgn="l">
              <a:defRPr sz="54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D79ED-3FA7-4EF8-964B-EB8BCFAB02F8}" type="datetimeFigureOut">
              <a:rPr lang="en-US" smtClean="0"/>
              <a:t>7/19/20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831346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6D79ED-3FA7-4EF8-964B-EB8BCFAB02F8}" type="datetimeFigureOut">
              <a:rPr lang="en-US" smtClean="0"/>
              <a:t>7/19/20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81324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6D79ED-3FA7-4EF8-964B-EB8BCFAB02F8}" type="datetimeFigureOut">
              <a:rPr lang="en-US" smtClean="0"/>
              <a:t>7/19/20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314071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6D79ED-3FA7-4EF8-964B-EB8BCFAB02F8}" type="datetimeFigureOut">
              <a:rPr lang="en-US" smtClean="0"/>
              <a:t>7/19/20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2761736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D79ED-3FA7-4EF8-964B-EB8BCFAB02F8}" type="datetimeFigureOut">
              <a:rPr lang="en-US" smtClean="0"/>
              <a:t>7/19/20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293855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6D79ED-3FA7-4EF8-964B-EB8BCFAB02F8}" type="datetimeFigureOut">
              <a:rPr lang="en-US" smtClean="0"/>
              <a:t>7/19/20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2884626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lstStyle>
            <a:lvl1pPr>
              <a:defRPr sz="3200"/>
            </a:lvl1pPr>
          </a:lstStyle>
          <a:p>
            <a:r>
              <a:rPr lang="en-US"/>
              <a:t>Click to edit Master title style</a:t>
            </a:r>
            <a:endParaRPr lang="en-US" dirty="0"/>
          </a:p>
        </p:txBody>
      </p:sp>
      <p:sp>
        <p:nvSpPr>
          <p:cNvPr id="3" name="Picture Placeholder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6D79ED-3FA7-4EF8-964B-EB8BCFAB02F8}" type="datetimeFigureOut">
              <a:rPr lang="en-US" smtClean="0"/>
              <a:t>7/19/20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2CB2-7F2C-47B9-AE70-22A94B49F233}" type="slidenum">
              <a:rPr lang="en-US" smtClean="0"/>
              <a:t>‹#›</a:t>
            </a:fld>
            <a:endParaRPr lang="en-US"/>
          </a:p>
        </p:txBody>
      </p:sp>
    </p:spTree>
    <p:extLst>
      <p:ext uri="{BB962C8B-B14F-4D97-AF65-F5344CB8AC3E}">
        <p14:creationId xmlns:p14="http://schemas.microsoft.com/office/powerpoint/2010/main" val="4110054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789611"/>
            <a:ext cx="10515600" cy="4387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D79ED-3FA7-4EF8-964B-EB8BCFAB02F8}" type="datetimeFigureOut">
              <a:rPr lang="en-US" smtClean="0"/>
              <a:t>7/19/20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12CB2-7F2C-47B9-AE70-22A94B49F233}" type="slidenum">
              <a:rPr lang="en-US" smtClean="0"/>
              <a:t>‹#›</a:t>
            </a:fld>
            <a:endParaRPr lang="en-US"/>
          </a:p>
        </p:txBody>
      </p: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6200000">
            <a:off x="-610475" y="4914981"/>
            <a:ext cx="896556" cy="324395"/>
          </a:xfrm>
          <a:prstGeom prst="rect">
            <a:avLst/>
          </a:prstGeom>
        </p:spPr>
      </p:pic>
      <p:sp>
        <p:nvSpPr>
          <p:cNvPr id="8" name="TextBox 7"/>
          <p:cNvSpPr txBox="1"/>
          <p:nvPr userDrawn="1"/>
        </p:nvSpPr>
        <p:spPr>
          <a:xfrm rot="16200000">
            <a:off x="-2113768" y="2546065"/>
            <a:ext cx="3888671" cy="276999"/>
          </a:xfrm>
          <a:prstGeom prst="rect">
            <a:avLst/>
          </a:prstGeom>
          <a:noFill/>
        </p:spPr>
        <p:txBody>
          <a:bodyPr wrap="square" rtlCol="0" anchor="ctr">
            <a:spAutoFit/>
          </a:bodyPr>
          <a:lstStyle/>
          <a:p>
            <a:r>
              <a:rPr lang="bs-Latn-BA" sz="1200" dirty="0">
                <a:solidFill>
                  <a:schemeClr val="bg1">
                    <a:lumMod val="65000"/>
                  </a:schemeClr>
                </a:solidFill>
              </a:rPr>
              <a:t>Find</a:t>
            </a:r>
            <a:r>
              <a:rPr lang="bs-Latn-BA" sz="1200" baseline="0" dirty="0">
                <a:solidFill>
                  <a:schemeClr val="bg1">
                    <a:lumMod val="65000"/>
                  </a:schemeClr>
                </a:solidFill>
              </a:rPr>
              <a:t> m</a:t>
            </a:r>
            <a:r>
              <a:rPr lang="bs-Latn-BA" sz="1200" dirty="0">
                <a:solidFill>
                  <a:schemeClr val="bg1">
                    <a:lumMod val="65000"/>
                  </a:schemeClr>
                </a:solidFill>
              </a:rPr>
              <a:t>ore PowerPoint templates</a:t>
            </a:r>
            <a:r>
              <a:rPr lang="bs-Latn-BA" sz="1200" baseline="0" dirty="0">
                <a:solidFill>
                  <a:schemeClr val="bg1">
                    <a:lumMod val="65000"/>
                  </a:schemeClr>
                </a:solidFill>
              </a:rPr>
              <a:t> on </a:t>
            </a:r>
            <a:r>
              <a:rPr lang="bs-Latn-BA" sz="1200" b="1" baseline="0" dirty="0">
                <a:solidFill>
                  <a:schemeClr val="bg1">
                    <a:lumMod val="65000"/>
                  </a:schemeClr>
                </a:solidFill>
              </a:rPr>
              <a:t>prezentr.com</a:t>
            </a:r>
            <a:r>
              <a:rPr lang="bs-Latn-BA" sz="1200" baseline="0" dirty="0">
                <a:solidFill>
                  <a:schemeClr val="bg1">
                    <a:lumMod val="65000"/>
                  </a:schemeClr>
                </a:solidFill>
              </a:rPr>
              <a:t>!</a:t>
            </a:r>
            <a:endParaRPr lang="en-US" sz="1200" dirty="0">
              <a:solidFill>
                <a:schemeClr val="bg1">
                  <a:lumMod val="65000"/>
                </a:schemeClr>
              </a:solidFill>
            </a:endParaRPr>
          </a:p>
        </p:txBody>
      </p:sp>
    </p:spTree>
    <p:extLst>
      <p:ext uri="{BB962C8B-B14F-4D97-AF65-F5344CB8AC3E}">
        <p14:creationId xmlns:p14="http://schemas.microsoft.com/office/powerpoint/2010/main" val="129734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lnSpc>
          <a:spcPct val="90000"/>
        </a:lnSpc>
        <a:spcBef>
          <a:spcPct val="0"/>
        </a:spcBef>
        <a:buNone/>
        <a:defRPr sz="4400" b="1" kern="1200">
          <a:solidFill>
            <a:srgbClr val="C72C2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4200"/>
            <a:ext cx="9144000" cy="1909763"/>
          </a:xfrm>
        </p:spPr>
        <p:txBody>
          <a:bodyPr>
            <a:normAutofit fontScale="90000"/>
          </a:bodyPr>
          <a:lstStyle/>
          <a:p>
            <a:r>
              <a:rPr lang="uk-UA" cap="all" dirty="0" err="1"/>
              <a:t>фізико-хімічнІ</a:t>
            </a:r>
            <a:r>
              <a:rPr lang="uk-UA" cap="all" dirty="0"/>
              <a:t> </a:t>
            </a:r>
            <a:r>
              <a:rPr lang="uk-UA" cap="all" dirty="0" err="1"/>
              <a:t>методИ</a:t>
            </a:r>
            <a:r>
              <a:rPr lang="uk-UA" cap="all" dirty="0"/>
              <a:t> аналізу у фармацевтиці</a:t>
            </a:r>
            <a:endParaRPr lang="en-IL" dirty="0"/>
          </a:p>
        </p:txBody>
      </p:sp>
      <p:sp>
        <p:nvSpPr>
          <p:cNvPr id="3" name="Subtitle 2"/>
          <p:cNvSpPr>
            <a:spLocks noGrp="1"/>
          </p:cNvSpPr>
          <p:nvPr>
            <p:ph type="subTitle" idx="1"/>
          </p:nvPr>
        </p:nvSpPr>
        <p:spPr>
          <a:xfrm>
            <a:off x="1524000" y="4115892"/>
            <a:ext cx="9144000" cy="1655762"/>
          </a:xfrm>
        </p:spPr>
        <p:txBody>
          <a:bodyPr>
            <a:normAutofit fontScale="55000" lnSpcReduction="20000"/>
          </a:bodyPr>
          <a:lstStyle/>
          <a:p>
            <a:r>
              <a:rPr lang="uk-UA" dirty="0"/>
              <a:t>Вибіркова навчальна дисципліна</a:t>
            </a:r>
            <a:endParaRPr lang="en-IL" dirty="0"/>
          </a:p>
          <a:p>
            <a:r>
              <a:rPr lang="uk-UA" dirty="0"/>
              <a:t>Освітня програма “Фармація, промислова фармація”</a:t>
            </a:r>
            <a:endParaRPr lang="en-IL" dirty="0"/>
          </a:p>
          <a:p>
            <a:r>
              <a:rPr lang="uk-UA" dirty="0"/>
              <a:t>Перший (бакалаврський) рівень вищої освіти</a:t>
            </a:r>
            <a:endParaRPr lang="en-IL" dirty="0"/>
          </a:p>
          <a:p>
            <a:r>
              <a:rPr lang="uk-UA" dirty="0"/>
              <a:t>Спеціальність 226 Фармація, промислова фармація</a:t>
            </a:r>
            <a:endParaRPr lang="en-IL" dirty="0"/>
          </a:p>
          <a:p>
            <a:r>
              <a:rPr lang="uk-UA" dirty="0"/>
              <a:t>Семестр викладання 5</a:t>
            </a:r>
            <a:endParaRPr lang="en-IL" dirty="0"/>
          </a:p>
          <a:p>
            <a:r>
              <a:rPr lang="uk-UA" dirty="0"/>
              <a:t>Група 361</a:t>
            </a:r>
            <a:endParaRPr lang="en-IL" dirty="0"/>
          </a:p>
        </p:txBody>
      </p:sp>
      <p:sp>
        <p:nvSpPr>
          <p:cNvPr id="4" name="Rectangle 3">
            <a:extLst>
              <a:ext uri="{FF2B5EF4-FFF2-40B4-BE49-F238E27FC236}">
                <a16:creationId xmlns:a16="http://schemas.microsoft.com/office/drawing/2014/main" id="{C2904448-96F7-9C4D-BCE8-95157A9D2C7E}"/>
              </a:ext>
            </a:extLst>
          </p:cNvPr>
          <p:cNvSpPr/>
          <p:nvPr/>
        </p:nvSpPr>
        <p:spPr>
          <a:xfrm>
            <a:off x="3048000" y="674390"/>
            <a:ext cx="6096000" cy="1179810"/>
          </a:xfrm>
          <a:prstGeom prst="rect">
            <a:avLst/>
          </a:prstGeom>
        </p:spPr>
        <p:txBody>
          <a:bodyPr>
            <a:spAutoFit/>
          </a:bodyPr>
          <a:lstStyle/>
          <a:p>
            <a:pPr indent="571500" algn="ctr">
              <a:spcAft>
                <a:spcPts val="1000"/>
              </a:spcAft>
            </a:pPr>
            <a:r>
              <a:rPr lang="uk-UA" b="1" dirty="0">
                <a:latin typeface="Times New Roman" panose="02020603050405020304" pitchFamily="18" charset="0"/>
                <a:ea typeface="Times New Roman" panose="02020603050405020304" pitchFamily="18" charset="0"/>
                <a:cs typeface="Arial" panose="020B0604020202020204" pitchFamily="34" charset="0"/>
              </a:rPr>
              <a:t>Херсонський державний університет</a:t>
            </a:r>
            <a:endParaRPr lang="en-IL" sz="1600" dirty="0">
              <a:latin typeface="Calibri" panose="020F0502020204030204" pitchFamily="34" charset="0"/>
              <a:ea typeface="Times New Roman" panose="02020603050405020304" pitchFamily="18" charset="0"/>
              <a:cs typeface="Arial" panose="020B0604020202020204" pitchFamily="34" charset="0"/>
            </a:endParaRPr>
          </a:p>
          <a:p>
            <a:pPr indent="571500" algn="ctr">
              <a:spcAft>
                <a:spcPts val="1000"/>
              </a:spcAft>
            </a:pPr>
            <a:r>
              <a:rPr lang="uk-UA" b="1" dirty="0">
                <a:latin typeface="Times New Roman" panose="02020603050405020304" pitchFamily="18" charset="0"/>
                <a:ea typeface="Times New Roman" panose="02020603050405020304" pitchFamily="18" charset="0"/>
                <a:cs typeface="Arial" panose="020B0604020202020204" pitchFamily="34" charset="0"/>
              </a:rPr>
              <a:t>Медичний факультет</a:t>
            </a:r>
            <a:endParaRPr lang="en-IL" sz="1600" dirty="0">
              <a:latin typeface="Calibri" panose="020F0502020204030204" pitchFamily="34" charset="0"/>
              <a:ea typeface="Times New Roman" panose="02020603050405020304" pitchFamily="18" charset="0"/>
              <a:cs typeface="Arial" panose="020B0604020202020204" pitchFamily="34" charset="0"/>
            </a:endParaRPr>
          </a:p>
          <a:p>
            <a:pPr indent="571500" algn="ctr">
              <a:spcAft>
                <a:spcPts val="1000"/>
              </a:spcAft>
            </a:pPr>
            <a:r>
              <a:rPr lang="uk-UA" b="1" dirty="0">
                <a:latin typeface="Times New Roman" panose="02020603050405020304" pitchFamily="18" charset="0"/>
                <a:ea typeface="Times New Roman" panose="02020603050405020304" pitchFamily="18" charset="0"/>
                <a:cs typeface="Arial" panose="020B0604020202020204" pitchFamily="34" charset="0"/>
              </a:rPr>
              <a:t>Кафедра хімії та фармації</a:t>
            </a:r>
            <a:endParaRPr lang="en-IL" sz="16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2092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AutoShape 106">
            <a:extLst>
              <a:ext uri="{FF2B5EF4-FFF2-40B4-BE49-F238E27FC236}">
                <a16:creationId xmlns:a16="http://schemas.microsoft.com/office/drawing/2014/main" id="{EF291442-BE81-8748-8A02-F37A37E5F27C}"/>
              </a:ext>
            </a:extLst>
          </p:cNvPr>
          <p:cNvSpPr>
            <a:spLocks noChangeAspect="1" noEditPoints="1" noChangeArrowheads="1" noChangeShapeType="1" noTextEdit="1"/>
          </p:cNvSpPr>
          <p:nvPr/>
        </p:nvSpPr>
        <p:spPr bwMode="auto">
          <a:xfrm>
            <a:off x="7883652" y="6113750"/>
            <a:ext cx="1600200" cy="677923"/>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Паперова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50" name="AutoShape 107">
            <a:extLst>
              <a:ext uri="{FF2B5EF4-FFF2-40B4-BE49-F238E27FC236}">
                <a16:creationId xmlns:a16="http://schemas.microsoft.com/office/drawing/2014/main" id="{A8645A70-350E-0C47-9C57-49B2A7658778}"/>
              </a:ext>
            </a:extLst>
          </p:cNvPr>
          <p:cNvSpPr>
            <a:spLocks noChangeAspect="1" noEditPoints="1" noChangeArrowheads="1" noChangeShapeType="1" noTextEdit="1"/>
          </p:cNvSpPr>
          <p:nvPr/>
        </p:nvSpPr>
        <p:spPr bwMode="auto">
          <a:xfrm>
            <a:off x="2642616" y="6097151"/>
            <a:ext cx="2057400" cy="6858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Тонкошарова хроматографія (ТШХ)</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nvGrpSpPr>
          <p:cNvPr id="51" name="Group 50">
            <a:extLst>
              <a:ext uri="{FF2B5EF4-FFF2-40B4-BE49-F238E27FC236}">
                <a16:creationId xmlns:a16="http://schemas.microsoft.com/office/drawing/2014/main" id="{6F3F6AFB-B484-1C4B-ADD3-4986AEB2F3B6}"/>
              </a:ext>
            </a:extLst>
          </p:cNvPr>
          <p:cNvGrpSpPr>
            <a:grpSpLocks noChangeAspect="1"/>
          </p:cNvGrpSpPr>
          <p:nvPr/>
        </p:nvGrpSpPr>
        <p:grpSpPr bwMode="auto">
          <a:xfrm>
            <a:off x="838200" y="330506"/>
            <a:ext cx="10896600" cy="5750806"/>
            <a:chOff x="1494" y="1134"/>
            <a:chExt cx="9000" cy="13155"/>
          </a:xfrm>
        </p:grpSpPr>
        <p:grpSp>
          <p:nvGrpSpPr>
            <p:cNvPr id="52" name="Group 51">
              <a:extLst>
                <a:ext uri="{FF2B5EF4-FFF2-40B4-BE49-F238E27FC236}">
                  <a16:creationId xmlns:a16="http://schemas.microsoft.com/office/drawing/2014/main" id="{228B016A-98BD-6145-873D-165F369C1AFC}"/>
                </a:ext>
              </a:extLst>
            </p:cNvPr>
            <p:cNvGrpSpPr>
              <a:grpSpLocks noChangeAspect="1"/>
            </p:cNvGrpSpPr>
            <p:nvPr/>
          </p:nvGrpSpPr>
          <p:grpSpPr bwMode="auto">
            <a:xfrm>
              <a:off x="1494" y="1134"/>
              <a:ext cx="9000" cy="13155"/>
              <a:chOff x="1494" y="1134"/>
              <a:chExt cx="9000" cy="13155"/>
            </a:xfrm>
          </p:grpSpPr>
          <p:grpSp>
            <p:nvGrpSpPr>
              <p:cNvPr id="55" name="Group 54">
                <a:extLst>
                  <a:ext uri="{FF2B5EF4-FFF2-40B4-BE49-F238E27FC236}">
                    <a16:creationId xmlns:a16="http://schemas.microsoft.com/office/drawing/2014/main" id="{84A7CE06-7E13-314C-A077-E5B4918D1572}"/>
                  </a:ext>
                </a:extLst>
              </p:cNvPr>
              <p:cNvGrpSpPr>
                <a:grpSpLocks noChangeAspect="1"/>
              </p:cNvGrpSpPr>
              <p:nvPr/>
            </p:nvGrpSpPr>
            <p:grpSpPr bwMode="auto">
              <a:xfrm>
                <a:off x="1494" y="1134"/>
                <a:ext cx="9000" cy="13155"/>
                <a:chOff x="1494" y="1134"/>
                <a:chExt cx="9000" cy="13155"/>
              </a:xfrm>
            </p:grpSpPr>
            <p:grpSp>
              <p:nvGrpSpPr>
                <p:cNvPr id="58" name="Group 57">
                  <a:extLst>
                    <a:ext uri="{FF2B5EF4-FFF2-40B4-BE49-F238E27FC236}">
                      <a16:creationId xmlns:a16="http://schemas.microsoft.com/office/drawing/2014/main" id="{2777D643-D404-3E46-B222-FE77298CC58E}"/>
                    </a:ext>
                  </a:extLst>
                </p:cNvPr>
                <p:cNvGrpSpPr>
                  <a:grpSpLocks noChangeAspect="1"/>
                </p:cNvGrpSpPr>
                <p:nvPr/>
              </p:nvGrpSpPr>
              <p:grpSpPr bwMode="auto">
                <a:xfrm>
                  <a:off x="1494" y="1134"/>
                  <a:ext cx="8820" cy="5040"/>
                  <a:chOff x="1494" y="1134"/>
                  <a:chExt cx="8820" cy="5040"/>
                </a:xfrm>
              </p:grpSpPr>
              <p:sp>
                <p:nvSpPr>
                  <p:cNvPr id="74" name="Oval 73">
                    <a:extLst>
                      <a:ext uri="{FF2B5EF4-FFF2-40B4-BE49-F238E27FC236}">
                        <a16:creationId xmlns:a16="http://schemas.microsoft.com/office/drawing/2014/main" id="{C256121F-2E52-3142-AFED-054B09FD2E0A}"/>
                      </a:ext>
                    </a:extLst>
                  </p:cNvPr>
                  <p:cNvSpPr>
                    <a:spLocks noChangeAspect="1" noEditPoints="1" noChangeArrowheads="1" noChangeShapeType="1" noTextEdit="1"/>
                  </p:cNvSpPr>
                  <p:nvPr/>
                </p:nvSpPr>
                <p:spPr bwMode="auto">
                  <a:xfrm>
                    <a:off x="1494" y="2537"/>
                    <a:ext cx="8820" cy="1604"/>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за агрегатним станом рухомої фази</a:t>
                    </a:r>
                    <a:endParaRPr lang="en-IL" sz="1100">
                      <a:effectLst/>
                      <a:ea typeface="Times New Roman" panose="02020603050405020304" pitchFamily="18" charset="0"/>
                      <a:cs typeface="Arial" panose="020B0604020202020204" pitchFamily="34" charset="0"/>
                    </a:endParaRPr>
                  </a:p>
                </p:txBody>
              </p:sp>
              <p:sp>
                <p:nvSpPr>
                  <p:cNvPr id="75" name="AutoShape 113">
                    <a:extLst>
                      <a:ext uri="{FF2B5EF4-FFF2-40B4-BE49-F238E27FC236}">
                        <a16:creationId xmlns:a16="http://schemas.microsoft.com/office/drawing/2014/main" id="{486853AF-965D-7A4B-8991-F97015B2C276}"/>
                      </a:ext>
                    </a:extLst>
                  </p:cNvPr>
                  <p:cNvSpPr>
                    <a:spLocks noChangeAspect="1" noEditPoints="1" noChangeArrowheads="1" noChangeShapeType="1" noTextEdit="1"/>
                  </p:cNvSpPr>
                  <p:nvPr/>
                </p:nvSpPr>
                <p:spPr bwMode="auto">
                  <a:xfrm>
                    <a:off x="3699" y="4542"/>
                    <a:ext cx="4410" cy="912"/>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Газова хроматографія</a:t>
                    </a:r>
                    <a:endParaRPr lang="en-IL" sz="1100">
                      <a:effectLst/>
                      <a:ea typeface="Times New Roman" panose="02020603050405020304" pitchFamily="18" charset="0"/>
                      <a:cs typeface="Arial" panose="020B0604020202020204" pitchFamily="34" charset="0"/>
                    </a:endParaRPr>
                  </a:p>
                </p:txBody>
              </p:sp>
              <p:sp>
                <p:nvSpPr>
                  <p:cNvPr id="76" name="AutoShape 114">
                    <a:extLst>
                      <a:ext uri="{FF2B5EF4-FFF2-40B4-BE49-F238E27FC236}">
                        <a16:creationId xmlns:a16="http://schemas.microsoft.com/office/drawing/2014/main" id="{E7A7D73C-1AC1-AE4F-B01D-4962CA1E5E54}"/>
                      </a:ext>
                    </a:extLst>
                  </p:cNvPr>
                  <p:cNvSpPr>
                    <a:spLocks noChangeAspect="1" noEditPoints="1" noChangeArrowheads="1" noChangeShapeType="1" noTextEdit="1"/>
                  </p:cNvSpPr>
                  <p:nvPr/>
                </p:nvSpPr>
                <p:spPr bwMode="auto">
                  <a:xfrm>
                    <a:off x="3899" y="1134"/>
                    <a:ext cx="4010" cy="1002"/>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Рідинна хроматографія</a:t>
                    </a:r>
                    <a:endParaRPr lang="en-IL" sz="1100">
                      <a:effectLst/>
                      <a:ea typeface="Times New Roman" panose="02020603050405020304" pitchFamily="18" charset="0"/>
                      <a:cs typeface="Arial" panose="020B0604020202020204" pitchFamily="34" charset="0"/>
                    </a:endParaRPr>
                  </a:p>
                </p:txBody>
              </p:sp>
              <p:cxnSp>
                <p:nvCxnSpPr>
                  <p:cNvPr id="77" name="Line 115">
                    <a:extLst>
                      <a:ext uri="{FF2B5EF4-FFF2-40B4-BE49-F238E27FC236}">
                        <a16:creationId xmlns:a16="http://schemas.microsoft.com/office/drawing/2014/main" id="{7C7DA818-DEB4-8547-806A-A8D146128156}"/>
                      </a:ext>
                    </a:extLst>
                  </p:cNvPr>
                  <p:cNvCxnSpPr>
                    <a:cxnSpLocks noChangeAspect="1" noEditPoints="1" noChangeArrowheads="1" noChangeShapeType="1"/>
                  </p:cNvCxnSpPr>
                  <p:nvPr/>
                </p:nvCxnSpPr>
                <p:spPr bwMode="auto">
                  <a:xfrm>
                    <a:off x="5994" y="5454"/>
                    <a:ext cx="0" cy="36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78" name="Line 116">
                    <a:extLst>
                      <a:ext uri="{FF2B5EF4-FFF2-40B4-BE49-F238E27FC236}">
                        <a16:creationId xmlns:a16="http://schemas.microsoft.com/office/drawing/2014/main" id="{D441D832-44FD-DC4F-8E68-F12B10EF3286}"/>
                      </a:ext>
                    </a:extLst>
                  </p:cNvPr>
                  <p:cNvCxnSpPr>
                    <a:cxnSpLocks noChangeAspect="1" noEditPoints="1" noChangeArrowheads="1" noChangeShapeType="1"/>
                  </p:cNvCxnSpPr>
                  <p:nvPr/>
                </p:nvCxnSpPr>
                <p:spPr bwMode="auto">
                  <a:xfrm>
                    <a:off x="3654" y="5814"/>
                    <a:ext cx="432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79" name="Line 117">
                    <a:extLst>
                      <a:ext uri="{FF2B5EF4-FFF2-40B4-BE49-F238E27FC236}">
                        <a16:creationId xmlns:a16="http://schemas.microsoft.com/office/drawing/2014/main" id="{6C08A17B-1076-CF45-8253-5CBE170BF15F}"/>
                      </a:ext>
                    </a:extLst>
                  </p:cNvPr>
                  <p:cNvCxnSpPr>
                    <a:cxnSpLocks noChangeAspect="1" noEditPoints="1" noChangeArrowheads="1" noChangeShapeType="1"/>
                  </p:cNvCxnSpPr>
                  <p:nvPr/>
                </p:nvCxnSpPr>
                <p:spPr bwMode="auto">
                  <a:xfrm flipH="1">
                    <a:off x="3654" y="5814"/>
                    <a:ext cx="0" cy="36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0" name="Line 118">
                    <a:extLst>
                      <a:ext uri="{FF2B5EF4-FFF2-40B4-BE49-F238E27FC236}">
                        <a16:creationId xmlns:a16="http://schemas.microsoft.com/office/drawing/2014/main" id="{7F9DC8C9-36DF-6E44-B3C3-6F50071D9B41}"/>
                      </a:ext>
                    </a:extLst>
                  </p:cNvPr>
                  <p:cNvCxnSpPr>
                    <a:cxnSpLocks noChangeAspect="1" noEditPoints="1" noChangeArrowheads="1" noChangeShapeType="1"/>
                  </p:cNvCxnSpPr>
                  <p:nvPr/>
                </p:nvCxnSpPr>
                <p:spPr bwMode="auto">
                  <a:xfrm>
                    <a:off x="7974" y="5814"/>
                    <a:ext cx="0" cy="36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1" name="Line 119">
                    <a:extLst>
                      <a:ext uri="{FF2B5EF4-FFF2-40B4-BE49-F238E27FC236}">
                        <a16:creationId xmlns:a16="http://schemas.microsoft.com/office/drawing/2014/main" id="{518DAD2A-589D-854E-87E8-48B405C684A1}"/>
                      </a:ext>
                    </a:extLst>
                  </p:cNvPr>
                  <p:cNvCxnSpPr>
                    <a:cxnSpLocks noChangeAspect="1" noEditPoints="1" noChangeArrowheads="1" noChangeShapeType="1"/>
                  </p:cNvCxnSpPr>
                  <p:nvPr/>
                </p:nvCxnSpPr>
                <p:spPr bwMode="auto">
                  <a:xfrm>
                    <a:off x="5904" y="4141"/>
                    <a:ext cx="0" cy="401"/>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2" name="Line 120">
                    <a:extLst>
                      <a:ext uri="{FF2B5EF4-FFF2-40B4-BE49-F238E27FC236}">
                        <a16:creationId xmlns:a16="http://schemas.microsoft.com/office/drawing/2014/main" id="{56DDCB00-9AE7-1241-8C9B-52BA65DA4CE9}"/>
                      </a:ext>
                    </a:extLst>
                  </p:cNvPr>
                  <p:cNvCxnSpPr>
                    <a:cxnSpLocks noChangeAspect="1" noEditPoints="1" noChangeArrowheads="1" noChangeShapeType="1"/>
                  </p:cNvCxnSpPr>
                  <p:nvPr/>
                </p:nvCxnSpPr>
                <p:spPr bwMode="auto">
                  <a:xfrm flipV="1">
                    <a:off x="5904" y="2136"/>
                    <a:ext cx="0" cy="401"/>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grpSp>
            <p:grpSp>
              <p:nvGrpSpPr>
                <p:cNvPr id="59" name="Group 58">
                  <a:extLst>
                    <a:ext uri="{FF2B5EF4-FFF2-40B4-BE49-F238E27FC236}">
                      <a16:creationId xmlns:a16="http://schemas.microsoft.com/office/drawing/2014/main" id="{AD5EF78A-D25D-EA48-AEA0-A7F42E2A0B39}"/>
                    </a:ext>
                  </a:extLst>
                </p:cNvPr>
                <p:cNvGrpSpPr>
                  <a:grpSpLocks noChangeAspect="1"/>
                </p:cNvGrpSpPr>
                <p:nvPr/>
              </p:nvGrpSpPr>
              <p:grpSpPr bwMode="auto">
                <a:xfrm>
                  <a:off x="1494" y="8874"/>
                  <a:ext cx="9000" cy="5415"/>
                  <a:chOff x="1494" y="8874"/>
                  <a:chExt cx="9000" cy="5415"/>
                </a:xfrm>
              </p:grpSpPr>
              <p:sp>
                <p:nvSpPr>
                  <p:cNvPr id="60" name="AutoShape 122">
                    <a:extLst>
                      <a:ext uri="{FF2B5EF4-FFF2-40B4-BE49-F238E27FC236}">
                        <a16:creationId xmlns:a16="http://schemas.microsoft.com/office/drawing/2014/main" id="{7CDC8C43-AC45-2246-A9AD-B76BF84761F2}"/>
                      </a:ext>
                    </a:extLst>
                  </p:cNvPr>
                  <p:cNvSpPr>
                    <a:spLocks noChangeAspect="1" noEditPoints="1" noChangeArrowheads="1" noChangeShapeType="1" noTextEdit="1"/>
                  </p:cNvSpPr>
                  <p:nvPr/>
                </p:nvSpPr>
                <p:spPr bwMode="auto">
                  <a:xfrm>
                    <a:off x="4014" y="9414"/>
                    <a:ext cx="4140" cy="9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Колонкова хроматографія</a:t>
                    </a:r>
                    <a:endParaRPr lang="en-IL" sz="1100">
                      <a:effectLst/>
                      <a:ea typeface="Times New Roman" panose="02020603050405020304" pitchFamily="18" charset="0"/>
                      <a:cs typeface="Arial" panose="020B0604020202020204" pitchFamily="34" charset="0"/>
                    </a:endParaRPr>
                  </a:p>
                </p:txBody>
              </p:sp>
              <p:sp>
                <p:nvSpPr>
                  <p:cNvPr id="61" name="Oval 60">
                    <a:extLst>
                      <a:ext uri="{FF2B5EF4-FFF2-40B4-BE49-F238E27FC236}">
                        <a16:creationId xmlns:a16="http://schemas.microsoft.com/office/drawing/2014/main" id="{FA97A4B8-982A-CF4D-98A0-69CB4C1CB7D4}"/>
                      </a:ext>
                    </a:extLst>
                  </p:cNvPr>
                  <p:cNvSpPr>
                    <a:spLocks noChangeAspect="1" noEditPoints="1" noChangeArrowheads="1" noChangeShapeType="1" noTextEdit="1"/>
                  </p:cNvSpPr>
                  <p:nvPr/>
                </p:nvSpPr>
                <p:spPr bwMode="auto">
                  <a:xfrm>
                    <a:off x="1494" y="10786"/>
                    <a:ext cx="9000" cy="1500"/>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за геометрією сорбційного шару нерухомої фази</a:t>
                    </a:r>
                    <a:endParaRPr lang="en-IL" sz="1100">
                      <a:effectLst/>
                      <a:ea typeface="Times New Roman" panose="02020603050405020304" pitchFamily="18" charset="0"/>
                      <a:cs typeface="Arial" panose="020B0604020202020204" pitchFamily="34" charset="0"/>
                    </a:endParaRPr>
                  </a:p>
                </p:txBody>
              </p:sp>
              <p:sp>
                <p:nvSpPr>
                  <p:cNvPr id="62" name="AutoShape 124">
                    <a:extLst>
                      <a:ext uri="{FF2B5EF4-FFF2-40B4-BE49-F238E27FC236}">
                        <a16:creationId xmlns:a16="http://schemas.microsoft.com/office/drawing/2014/main" id="{84995C4E-BA30-3A42-8C87-8DDB93D1E403}"/>
                      </a:ext>
                    </a:extLst>
                  </p:cNvPr>
                  <p:cNvSpPr>
                    <a:spLocks noChangeAspect="1" noEditPoints="1" noChangeArrowheads="1" noChangeShapeType="1" noTextEdit="1"/>
                  </p:cNvSpPr>
                  <p:nvPr/>
                </p:nvSpPr>
                <p:spPr bwMode="auto">
                  <a:xfrm>
                    <a:off x="3834" y="12654"/>
                    <a:ext cx="4125" cy="937"/>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Площинна хроматографія</a:t>
                    </a:r>
                    <a:endParaRPr lang="en-IL" sz="1100">
                      <a:effectLst/>
                      <a:ea typeface="Times New Roman" panose="02020603050405020304" pitchFamily="18" charset="0"/>
                      <a:cs typeface="Arial" panose="020B0604020202020204" pitchFamily="34" charset="0"/>
                    </a:endParaRPr>
                  </a:p>
                </p:txBody>
              </p:sp>
              <p:cxnSp>
                <p:nvCxnSpPr>
                  <p:cNvPr id="63" name="Line 125">
                    <a:extLst>
                      <a:ext uri="{FF2B5EF4-FFF2-40B4-BE49-F238E27FC236}">
                        <a16:creationId xmlns:a16="http://schemas.microsoft.com/office/drawing/2014/main" id="{1C87EE1F-A5A1-DA4F-A4C8-E40F31A65BA9}"/>
                      </a:ext>
                    </a:extLst>
                  </p:cNvPr>
                  <p:cNvCxnSpPr>
                    <a:cxnSpLocks noChangeAspect="1" noEditPoints="1" noChangeArrowheads="1" noChangeShapeType="1"/>
                  </p:cNvCxnSpPr>
                  <p:nvPr/>
                </p:nvCxnSpPr>
                <p:spPr bwMode="auto">
                  <a:xfrm flipV="1">
                    <a:off x="5994" y="10314"/>
                    <a:ext cx="0" cy="472"/>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grpSp>
                <p:nvGrpSpPr>
                  <p:cNvPr id="64" name="Group 63">
                    <a:extLst>
                      <a:ext uri="{FF2B5EF4-FFF2-40B4-BE49-F238E27FC236}">
                        <a16:creationId xmlns:a16="http://schemas.microsoft.com/office/drawing/2014/main" id="{D50F1DEA-1AE8-1D49-856E-BD508E84A0DA}"/>
                      </a:ext>
                    </a:extLst>
                  </p:cNvPr>
                  <p:cNvGrpSpPr>
                    <a:grpSpLocks noChangeAspect="1"/>
                  </p:cNvGrpSpPr>
                  <p:nvPr/>
                </p:nvGrpSpPr>
                <p:grpSpPr bwMode="auto">
                  <a:xfrm>
                    <a:off x="4554" y="8874"/>
                    <a:ext cx="3000" cy="562"/>
                    <a:chOff x="4494" y="8904"/>
                    <a:chExt cx="3000" cy="562"/>
                  </a:xfrm>
                </p:grpSpPr>
                <p:cxnSp>
                  <p:nvCxnSpPr>
                    <p:cNvPr id="70" name="Line 127">
                      <a:extLst>
                        <a:ext uri="{FF2B5EF4-FFF2-40B4-BE49-F238E27FC236}">
                          <a16:creationId xmlns:a16="http://schemas.microsoft.com/office/drawing/2014/main" id="{79A2CAE2-8C68-3046-B3D1-C601D1DAB268}"/>
                        </a:ext>
                      </a:extLst>
                    </p:cNvPr>
                    <p:cNvCxnSpPr>
                      <a:cxnSpLocks noChangeAspect="1" noEditPoints="1" noChangeArrowheads="1" noChangeShapeType="1"/>
                    </p:cNvCxnSpPr>
                    <p:nvPr/>
                  </p:nvCxnSpPr>
                  <p:spPr bwMode="auto">
                    <a:xfrm flipV="1">
                      <a:off x="5994" y="9279"/>
                      <a:ext cx="0" cy="187"/>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71" name="Line 128">
                      <a:extLst>
                        <a:ext uri="{FF2B5EF4-FFF2-40B4-BE49-F238E27FC236}">
                          <a16:creationId xmlns:a16="http://schemas.microsoft.com/office/drawing/2014/main" id="{C216B496-787A-B94E-8516-3209079372C0}"/>
                        </a:ext>
                      </a:extLst>
                    </p:cNvPr>
                    <p:cNvCxnSpPr>
                      <a:cxnSpLocks noChangeAspect="1" noEditPoints="1" noChangeArrowheads="1" noChangeShapeType="1"/>
                    </p:cNvCxnSpPr>
                    <p:nvPr/>
                  </p:nvCxnSpPr>
                  <p:spPr bwMode="auto">
                    <a:xfrm>
                      <a:off x="4494" y="9279"/>
                      <a:ext cx="300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72" name="Line 129">
                      <a:extLst>
                        <a:ext uri="{FF2B5EF4-FFF2-40B4-BE49-F238E27FC236}">
                          <a16:creationId xmlns:a16="http://schemas.microsoft.com/office/drawing/2014/main" id="{341C767C-9FF2-5E41-B752-95BF7A8ACF1F}"/>
                        </a:ext>
                      </a:extLst>
                    </p:cNvPr>
                    <p:cNvCxnSpPr>
                      <a:cxnSpLocks noChangeAspect="1" noEditPoints="1" noChangeArrowheads="1" noChangeShapeType="1"/>
                    </p:cNvCxnSpPr>
                    <p:nvPr/>
                  </p:nvCxnSpPr>
                  <p:spPr bwMode="auto">
                    <a:xfrm flipV="1">
                      <a:off x="4494" y="8904"/>
                      <a:ext cx="0" cy="37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3" name="Line 130">
                      <a:extLst>
                        <a:ext uri="{FF2B5EF4-FFF2-40B4-BE49-F238E27FC236}">
                          <a16:creationId xmlns:a16="http://schemas.microsoft.com/office/drawing/2014/main" id="{2B5B44DB-EC5C-814A-A861-438DC87C5992}"/>
                        </a:ext>
                      </a:extLst>
                    </p:cNvPr>
                    <p:cNvCxnSpPr>
                      <a:cxnSpLocks noChangeAspect="1" noEditPoints="1" noChangeArrowheads="1" noChangeShapeType="1"/>
                    </p:cNvCxnSpPr>
                    <p:nvPr/>
                  </p:nvCxnSpPr>
                  <p:spPr bwMode="auto">
                    <a:xfrm flipV="1">
                      <a:off x="7494" y="8904"/>
                      <a:ext cx="0" cy="37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grpSp>
              <p:cxnSp>
                <p:nvCxnSpPr>
                  <p:cNvPr id="65" name="Line 131">
                    <a:extLst>
                      <a:ext uri="{FF2B5EF4-FFF2-40B4-BE49-F238E27FC236}">
                        <a16:creationId xmlns:a16="http://schemas.microsoft.com/office/drawing/2014/main" id="{C1FD6A92-EE09-2D42-B099-0B342A7DD693}"/>
                      </a:ext>
                    </a:extLst>
                  </p:cNvPr>
                  <p:cNvCxnSpPr>
                    <a:cxnSpLocks noChangeAspect="1" noEditPoints="1" noChangeArrowheads="1" noChangeShapeType="1"/>
                  </p:cNvCxnSpPr>
                  <p:nvPr/>
                </p:nvCxnSpPr>
                <p:spPr bwMode="auto">
                  <a:xfrm>
                    <a:off x="3834" y="13914"/>
                    <a:ext cx="414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66" name="Line 132">
                    <a:extLst>
                      <a:ext uri="{FF2B5EF4-FFF2-40B4-BE49-F238E27FC236}">
                        <a16:creationId xmlns:a16="http://schemas.microsoft.com/office/drawing/2014/main" id="{D0DBBF08-E1D6-4449-8B93-3FD0226A3431}"/>
                      </a:ext>
                    </a:extLst>
                  </p:cNvPr>
                  <p:cNvCxnSpPr>
                    <a:cxnSpLocks noChangeAspect="1" noEditPoints="1" noChangeArrowheads="1" noChangeShapeType="1"/>
                  </p:cNvCxnSpPr>
                  <p:nvPr/>
                </p:nvCxnSpPr>
                <p:spPr bwMode="auto">
                  <a:xfrm flipV="1">
                    <a:off x="5994" y="13554"/>
                    <a:ext cx="0" cy="36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67" name="Line 133">
                    <a:extLst>
                      <a:ext uri="{FF2B5EF4-FFF2-40B4-BE49-F238E27FC236}">
                        <a16:creationId xmlns:a16="http://schemas.microsoft.com/office/drawing/2014/main" id="{3274FA6E-C2C7-5B4A-944C-9D683D81639E}"/>
                      </a:ext>
                    </a:extLst>
                  </p:cNvPr>
                  <p:cNvCxnSpPr>
                    <a:cxnSpLocks noChangeAspect="1" noEditPoints="1" noChangeArrowheads="1" noChangeShapeType="1"/>
                  </p:cNvCxnSpPr>
                  <p:nvPr/>
                </p:nvCxnSpPr>
                <p:spPr bwMode="auto">
                  <a:xfrm>
                    <a:off x="3834" y="13914"/>
                    <a:ext cx="0" cy="36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8" name="Line 134">
                    <a:extLst>
                      <a:ext uri="{FF2B5EF4-FFF2-40B4-BE49-F238E27FC236}">
                        <a16:creationId xmlns:a16="http://schemas.microsoft.com/office/drawing/2014/main" id="{F198031E-3005-EA4A-A9E2-A6924205EAB2}"/>
                      </a:ext>
                    </a:extLst>
                  </p:cNvPr>
                  <p:cNvCxnSpPr>
                    <a:cxnSpLocks noChangeAspect="1" noEditPoints="1" noChangeArrowheads="1" noChangeShapeType="1"/>
                  </p:cNvCxnSpPr>
                  <p:nvPr/>
                </p:nvCxnSpPr>
                <p:spPr bwMode="auto">
                  <a:xfrm>
                    <a:off x="7974" y="13914"/>
                    <a:ext cx="0" cy="37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9" name="Line 135">
                    <a:extLst>
                      <a:ext uri="{FF2B5EF4-FFF2-40B4-BE49-F238E27FC236}">
                        <a16:creationId xmlns:a16="http://schemas.microsoft.com/office/drawing/2014/main" id="{701A3E42-C3A7-3E46-BEA9-DB5247E9D41F}"/>
                      </a:ext>
                    </a:extLst>
                  </p:cNvPr>
                  <p:cNvCxnSpPr>
                    <a:cxnSpLocks noChangeAspect="1" noEditPoints="1" noChangeArrowheads="1" noChangeShapeType="1"/>
                  </p:cNvCxnSpPr>
                  <p:nvPr/>
                </p:nvCxnSpPr>
                <p:spPr bwMode="auto">
                  <a:xfrm>
                    <a:off x="5994" y="12286"/>
                    <a:ext cx="0" cy="3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grpSp>
          </p:grpSp>
          <p:sp>
            <p:nvSpPr>
              <p:cNvPr id="56" name="AutoShape 136">
                <a:extLst>
                  <a:ext uri="{FF2B5EF4-FFF2-40B4-BE49-F238E27FC236}">
                    <a16:creationId xmlns:a16="http://schemas.microsoft.com/office/drawing/2014/main" id="{57B2B83C-08AF-A844-B8A6-8BF2C700D63E}"/>
                  </a:ext>
                </a:extLst>
              </p:cNvPr>
              <p:cNvSpPr>
                <a:spLocks noChangeAspect="1" noEditPoints="1" noChangeArrowheads="1" noChangeShapeType="1" noTextEdit="1"/>
              </p:cNvSpPr>
              <p:nvPr/>
            </p:nvSpPr>
            <p:spPr bwMode="auto">
              <a:xfrm>
                <a:off x="6534" y="617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Газоадсорбційна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57" name="AutoShape 137">
                <a:extLst>
                  <a:ext uri="{FF2B5EF4-FFF2-40B4-BE49-F238E27FC236}">
                    <a16:creationId xmlns:a16="http://schemas.microsoft.com/office/drawing/2014/main" id="{520CB92E-862A-1B40-9520-67BA9F9DD794}"/>
                  </a:ext>
                </a:extLst>
              </p:cNvPr>
              <p:cNvSpPr>
                <a:spLocks noChangeAspect="1" noEditPoints="1" noChangeArrowheads="1" noChangeShapeType="1" noTextEdit="1"/>
              </p:cNvSpPr>
              <p:nvPr/>
            </p:nvSpPr>
            <p:spPr bwMode="auto">
              <a:xfrm>
                <a:off x="2754" y="617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Газорідинна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
          <p:nvSpPr>
            <p:cNvPr id="53" name="AutoShape 138">
              <a:extLst>
                <a:ext uri="{FF2B5EF4-FFF2-40B4-BE49-F238E27FC236}">
                  <a16:creationId xmlns:a16="http://schemas.microsoft.com/office/drawing/2014/main" id="{035ADBC6-92E8-B741-886D-A8279583C4F4}"/>
                </a:ext>
              </a:extLst>
            </p:cNvPr>
            <p:cNvSpPr>
              <a:spLocks noChangeAspect="1" noEditPoints="1" noChangeArrowheads="1" noChangeShapeType="1" noTextEdit="1"/>
            </p:cNvSpPr>
            <p:nvPr/>
          </p:nvSpPr>
          <p:spPr bwMode="auto">
            <a:xfrm>
              <a:off x="2214" y="7794"/>
              <a:ext cx="360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Безпосередньо колонкова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54" name="AutoShape 139">
              <a:extLst>
                <a:ext uri="{FF2B5EF4-FFF2-40B4-BE49-F238E27FC236}">
                  <a16:creationId xmlns:a16="http://schemas.microsoft.com/office/drawing/2014/main" id="{8A8DB5DA-11F6-F942-84BE-593C3B6D7912}"/>
                </a:ext>
              </a:extLst>
            </p:cNvPr>
            <p:cNvSpPr>
              <a:spLocks noChangeAspect="1" noEditPoints="1" noChangeArrowheads="1" noChangeShapeType="1" noTextEdit="1"/>
            </p:cNvSpPr>
            <p:nvPr/>
          </p:nvSpPr>
          <p:spPr bwMode="auto">
            <a:xfrm>
              <a:off x="6354" y="779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Капілярна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Tree>
    <p:extLst>
      <p:ext uri="{BB962C8B-B14F-4D97-AF65-F5344CB8AC3E}">
        <p14:creationId xmlns:p14="http://schemas.microsoft.com/office/powerpoint/2010/main" val="179823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4A1232A-7B1C-7843-ADEF-80B9DAB1AAF0}"/>
              </a:ext>
            </a:extLst>
          </p:cNvPr>
          <p:cNvGrpSpPr>
            <a:grpSpLocks noChangeAspect="1"/>
          </p:cNvGrpSpPr>
          <p:nvPr/>
        </p:nvGrpSpPr>
        <p:grpSpPr bwMode="auto">
          <a:xfrm>
            <a:off x="716096" y="385590"/>
            <a:ext cx="11475904" cy="6246564"/>
            <a:chOff x="1314" y="1134"/>
            <a:chExt cx="8820" cy="13500"/>
          </a:xfrm>
        </p:grpSpPr>
        <p:grpSp>
          <p:nvGrpSpPr>
            <p:cNvPr id="5" name="Group 4">
              <a:extLst>
                <a:ext uri="{FF2B5EF4-FFF2-40B4-BE49-F238E27FC236}">
                  <a16:creationId xmlns:a16="http://schemas.microsoft.com/office/drawing/2014/main" id="{84A342FB-48A2-854D-9620-0830CDD2785E}"/>
                </a:ext>
              </a:extLst>
            </p:cNvPr>
            <p:cNvGrpSpPr>
              <a:grpSpLocks noChangeAspect="1"/>
            </p:cNvGrpSpPr>
            <p:nvPr/>
          </p:nvGrpSpPr>
          <p:grpSpPr bwMode="auto">
            <a:xfrm>
              <a:off x="1314" y="1134"/>
              <a:ext cx="8820" cy="12474"/>
              <a:chOff x="1314" y="1134"/>
              <a:chExt cx="8820" cy="12474"/>
            </a:xfrm>
          </p:grpSpPr>
          <p:grpSp>
            <p:nvGrpSpPr>
              <p:cNvPr id="9" name="Group 8">
                <a:extLst>
                  <a:ext uri="{FF2B5EF4-FFF2-40B4-BE49-F238E27FC236}">
                    <a16:creationId xmlns:a16="http://schemas.microsoft.com/office/drawing/2014/main" id="{0569E120-303D-6A49-BC3D-BA3BA5E3A30E}"/>
                  </a:ext>
                </a:extLst>
              </p:cNvPr>
              <p:cNvGrpSpPr>
                <a:grpSpLocks noChangeAspect="1"/>
              </p:cNvGrpSpPr>
              <p:nvPr/>
            </p:nvGrpSpPr>
            <p:grpSpPr bwMode="auto">
              <a:xfrm>
                <a:off x="1314" y="1134"/>
                <a:ext cx="8820" cy="12474"/>
                <a:chOff x="1314" y="1134"/>
                <a:chExt cx="8820" cy="12474"/>
              </a:xfrm>
            </p:grpSpPr>
            <p:sp>
              <p:nvSpPr>
                <p:cNvPr id="16" name="Oval 15">
                  <a:extLst>
                    <a:ext uri="{FF2B5EF4-FFF2-40B4-BE49-F238E27FC236}">
                      <a16:creationId xmlns:a16="http://schemas.microsoft.com/office/drawing/2014/main" id="{15EB074E-9F22-E143-9235-3CE356ED80CD}"/>
                    </a:ext>
                  </a:extLst>
                </p:cNvPr>
                <p:cNvSpPr>
                  <a:spLocks noChangeAspect="1" noEditPoints="1" noChangeArrowheads="1" noChangeShapeType="1" noTextEdit="1"/>
                </p:cNvSpPr>
                <p:nvPr/>
              </p:nvSpPr>
              <p:spPr bwMode="auto">
                <a:xfrm>
                  <a:off x="1314" y="1134"/>
                  <a:ext cx="8669" cy="1620"/>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за механізмом розділення</a:t>
                  </a:r>
                  <a:endParaRPr lang="en-IL" sz="1100">
                    <a:effectLst/>
                    <a:ea typeface="Times New Roman" panose="02020603050405020304" pitchFamily="18" charset="0"/>
                    <a:cs typeface="Arial" panose="020B0604020202020204" pitchFamily="34" charset="0"/>
                  </a:endParaRPr>
                </a:p>
              </p:txBody>
            </p:sp>
            <p:cxnSp>
              <p:nvCxnSpPr>
                <p:cNvPr id="17" name="Line 144">
                  <a:extLst>
                    <a:ext uri="{FF2B5EF4-FFF2-40B4-BE49-F238E27FC236}">
                      <a16:creationId xmlns:a16="http://schemas.microsoft.com/office/drawing/2014/main" id="{7E67E3C0-2C6F-8A46-920D-44F7E5BB0432}"/>
                    </a:ext>
                  </a:extLst>
                </p:cNvPr>
                <p:cNvCxnSpPr>
                  <a:cxnSpLocks noChangeAspect="1" noEditPoints="1" noChangeArrowheads="1" noChangeShapeType="1"/>
                </p:cNvCxnSpPr>
                <p:nvPr/>
              </p:nvCxnSpPr>
              <p:spPr bwMode="auto">
                <a:xfrm>
                  <a:off x="5814" y="2754"/>
                  <a:ext cx="0" cy="378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18" name="Line 145">
                  <a:extLst>
                    <a:ext uri="{FF2B5EF4-FFF2-40B4-BE49-F238E27FC236}">
                      <a16:creationId xmlns:a16="http://schemas.microsoft.com/office/drawing/2014/main" id="{989D00AD-8604-1549-B00D-B355330A5593}"/>
                    </a:ext>
                  </a:extLst>
                </p:cNvPr>
                <p:cNvCxnSpPr>
                  <a:cxnSpLocks noChangeAspect="1" noEditPoints="1" noChangeArrowheads="1" noChangeShapeType="1"/>
                </p:cNvCxnSpPr>
                <p:nvPr/>
              </p:nvCxnSpPr>
              <p:spPr bwMode="auto">
                <a:xfrm>
                  <a:off x="4734" y="6534"/>
                  <a:ext cx="1980"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9" name="Line 146">
                  <a:extLst>
                    <a:ext uri="{FF2B5EF4-FFF2-40B4-BE49-F238E27FC236}">
                      <a16:creationId xmlns:a16="http://schemas.microsoft.com/office/drawing/2014/main" id="{C530EC26-AAC1-F349-BDEF-A6FC3FE9D2BF}"/>
                    </a:ext>
                  </a:extLst>
                </p:cNvPr>
                <p:cNvCxnSpPr>
                  <a:cxnSpLocks noChangeAspect="1" noEditPoints="1" noChangeArrowheads="1" noChangeShapeType="1"/>
                </p:cNvCxnSpPr>
                <p:nvPr/>
              </p:nvCxnSpPr>
              <p:spPr bwMode="auto">
                <a:xfrm>
                  <a:off x="4374" y="5094"/>
                  <a:ext cx="2700"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0" name="Line 147">
                  <a:extLst>
                    <a:ext uri="{FF2B5EF4-FFF2-40B4-BE49-F238E27FC236}">
                      <a16:creationId xmlns:a16="http://schemas.microsoft.com/office/drawing/2014/main" id="{EEBB9424-C906-B14C-9B03-07837C9D39E2}"/>
                    </a:ext>
                  </a:extLst>
                </p:cNvPr>
                <p:cNvCxnSpPr>
                  <a:cxnSpLocks noChangeAspect="1" noEditPoints="1" noChangeArrowheads="1" noChangeShapeType="1"/>
                </p:cNvCxnSpPr>
                <p:nvPr/>
              </p:nvCxnSpPr>
              <p:spPr bwMode="auto">
                <a:xfrm>
                  <a:off x="4014" y="3654"/>
                  <a:ext cx="3415"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21" name="Oval 20">
                  <a:extLst>
                    <a:ext uri="{FF2B5EF4-FFF2-40B4-BE49-F238E27FC236}">
                      <a16:creationId xmlns:a16="http://schemas.microsoft.com/office/drawing/2014/main" id="{BCE9B334-EE5E-9741-B4D9-08515EC35408}"/>
                    </a:ext>
                  </a:extLst>
                </p:cNvPr>
                <p:cNvSpPr>
                  <a:spLocks noChangeAspect="1" noEditPoints="1" noChangeArrowheads="1" noChangeShapeType="1" noTextEdit="1"/>
                </p:cNvSpPr>
                <p:nvPr/>
              </p:nvSpPr>
              <p:spPr bwMode="auto">
                <a:xfrm>
                  <a:off x="2034" y="10437"/>
                  <a:ext cx="8100" cy="2326"/>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в залежності від способу переміщення сорбатів уздовж шару сорбенту</a:t>
                  </a:r>
                  <a:endParaRPr lang="en-IL" sz="1100">
                    <a:effectLst/>
                    <a:ea typeface="Times New Roman" panose="02020603050405020304" pitchFamily="18" charset="0"/>
                    <a:cs typeface="Arial" panose="020B0604020202020204" pitchFamily="34" charset="0"/>
                  </a:endParaRPr>
                </a:p>
              </p:txBody>
            </p:sp>
            <p:cxnSp>
              <p:nvCxnSpPr>
                <p:cNvPr id="22" name="Line 149">
                  <a:extLst>
                    <a:ext uri="{FF2B5EF4-FFF2-40B4-BE49-F238E27FC236}">
                      <a16:creationId xmlns:a16="http://schemas.microsoft.com/office/drawing/2014/main" id="{63C51D68-DA72-384B-BCAA-519012688657}"/>
                    </a:ext>
                  </a:extLst>
                </p:cNvPr>
                <p:cNvCxnSpPr>
                  <a:cxnSpLocks noChangeAspect="1" noEditPoints="1" noChangeArrowheads="1" noChangeShapeType="1"/>
                </p:cNvCxnSpPr>
                <p:nvPr/>
              </p:nvCxnSpPr>
              <p:spPr bwMode="auto">
                <a:xfrm flipV="1">
                  <a:off x="8291" y="9591"/>
                  <a:ext cx="0" cy="423"/>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3" name="Line 150">
                  <a:extLst>
                    <a:ext uri="{FF2B5EF4-FFF2-40B4-BE49-F238E27FC236}">
                      <a16:creationId xmlns:a16="http://schemas.microsoft.com/office/drawing/2014/main" id="{61F2BF30-EA2B-6645-AD5E-6D05F7C89610}"/>
                    </a:ext>
                  </a:extLst>
                </p:cNvPr>
                <p:cNvCxnSpPr>
                  <a:cxnSpLocks noChangeAspect="1" noEditPoints="1" noChangeArrowheads="1" noChangeShapeType="1"/>
                </p:cNvCxnSpPr>
                <p:nvPr/>
              </p:nvCxnSpPr>
              <p:spPr bwMode="auto">
                <a:xfrm flipH="1" flipV="1">
                  <a:off x="4063" y="9591"/>
                  <a:ext cx="0" cy="423"/>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 name="Line 151">
                  <a:extLst>
                    <a:ext uri="{FF2B5EF4-FFF2-40B4-BE49-F238E27FC236}">
                      <a16:creationId xmlns:a16="http://schemas.microsoft.com/office/drawing/2014/main" id="{541C9D59-3507-5448-A370-A7FF8C05F6C3}"/>
                    </a:ext>
                  </a:extLst>
                </p:cNvPr>
                <p:cNvCxnSpPr>
                  <a:cxnSpLocks noChangeAspect="1" noEditPoints="1" noChangeArrowheads="1" noChangeShapeType="1"/>
                </p:cNvCxnSpPr>
                <p:nvPr/>
              </p:nvCxnSpPr>
              <p:spPr bwMode="auto">
                <a:xfrm>
                  <a:off x="6177" y="12763"/>
                  <a:ext cx="0" cy="845"/>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 name="Line 152">
                  <a:extLst>
                    <a:ext uri="{FF2B5EF4-FFF2-40B4-BE49-F238E27FC236}">
                      <a16:creationId xmlns:a16="http://schemas.microsoft.com/office/drawing/2014/main" id="{A55B2807-F1F5-A047-9A10-305FF081937E}"/>
                    </a:ext>
                  </a:extLst>
                </p:cNvPr>
                <p:cNvCxnSpPr>
                  <a:cxnSpLocks noChangeAspect="1" noEditPoints="1" noChangeArrowheads="1" noChangeShapeType="1"/>
                </p:cNvCxnSpPr>
                <p:nvPr/>
              </p:nvCxnSpPr>
              <p:spPr bwMode="auto">
                <a:xfrm>
                  <a:off x="4063" y="10014"/>
                  <a:ext cx="4228"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26" name="Line 153">
                  <a:extLst>
                    <a:ext uri="{FF2B5EF4-FFF2-40B4-BE49-F238E27FC236}">
                      <a16:creationId xmlns:a16="http://schemas.microsoft.com/office/drawing/2014/main" id="{C671914B-6AF4-944F-BCC7-5E8B39DE798A}"/>
                    </a:ext>
                  </a:extLst>
                </p:cNvPr>
                <p:cNvCxnSpPr>
                  <a:cxnSpLocks noChangeAspect="1" noEditPoints="1" noChangeArrowheads="1" noChangeShapeType="1"/>
                </p:cNvCxnSpPr>
                <p:nvPr/>
              </p:nvCxnSpPr>
              <p:spPr bwMode="auto">
                <a:xfrm flipV="1">
                  <a:off x="6177" y="10014"/>
                  <a:ext cx="0" cy="423"/>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grpSp>
          <p:sp>
            <p:nvSpPr>
              <p:cNvPr id="10" name="AutoShape 154">
                <a:extLst>
                  <a:ext uri="{FF2B5EF4-FFF2-40B4-BE49-F238E27FC236}">
                    <a16:creationId xmlns:a16="http://schemas.microsoft.com/office/drawing/2014/main" id="{2302C3AF-03F1-364D-BE60-FBA24912656E}"/>
                  </a:ext>
                </a:extLst>
              </p:cNvPr>
              <p:cNvSpPr>
                <a:spLocks noChangeAspect="1" noEditPoints="1" noChangeArrowheads="1" noChangeShapeType="1" noTextEdit="1"/>
              </p:cNvSpPr>
              <p:nvPr/>
            </p:nvSpPr>
            <p:spPr bwMode="auto">
              <a:xfrm>
                <a:off x="6714" y="599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Адсорбційна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1" name="AutoShape 155">
                <a:extLst>
                  <a:ext uri="{FF2B5EF4-FFF2-40B4-BE49-F238E27FC236}">
                    <a16:creationId xmlns:a16="http://schemas.microsoft.com/office/drawing/2014/main" id="{02E63E02-CF62-EA4E-80FA-C79BD0ED2E42}"/>
                  </a:ext>
                </a:extLst>
              </p:cNvPr>
              <p:cNvSpPr>
                <a:spLocks noChangeAspect="1" noEditPoints="1" noChangeArrowheads="1" noChangeShapeType="1" noTextEdit="1"/>
              </p:cNvSpPr>
              <p:nvPr/>
            </p:nvSpPr>
            <p:spPr bwMode="auto">
              <a:xfrm>
                <a:off x="2214" y="599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Осадова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2" name="AutoShape 156">
                <a:extLst>
                  <a:ext uri="{FF2B5EF4-FFF2-40B4-BE49-F238E27FC236}">
                    <a16:creationId xmlns:a16="http://schemas.microsoft.com/office/drawing/2014/main" id="{0D390500-9953-9F40-A52A-F67BA3577BF6}"/>
                  </a:ext>
                </a:extLst>
              </p:cNvPr>
              <p:cNvSpPr>
                <a:spLocks noChangeAspect="1" noEditPoints="1" noChangeArrowheads="1" noChangeShapeType="1" noTextEdit="1"/>
              </p:cNvSpPr>
              <p:nvPr/>
            </p:nvSpPr>
            <p:spPr bwMode="auto">
              <a:xfrm>
                <a:off x="7074" y="455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nSpc>
                    <a:spcPct val="115000"/>
                  </a:lnSpc>
                  <a:spcAft>
                    <a:spcPts val="1000"/>
                  </a:spcAft>
                </a:pPr>
                <a:r>
                  <a:rPr lang="uk-UA" sz="1200" b="1" i="1">
                    <a:effectLst/>
                    <a:ea typeface="Times New Roman" panose="02020603050405020304" pitchFamily="18" charset="0"/>
                    <a:cs typeface="Arial" panose="020B0604020202020204" pitchFamily="34" charset="0"/>
                  </a:rPr>
                  <a:t>Розподільна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3" name="AutoShape 157">
                <a:extLst>
                  <a:ext uri="{FF2B5EF4-FFF2-40B4-BE49-F238E27FC236}">
                    <a16:creationId xmlns:a16="http://schemas.microsoft.com/office/drawing/2014/main" id="{06901CD2-6737-0E4A-97FC-B4B9B37E2714}"/>
                  </a:ext>
                </a:extLst>
              </p:cNvPr>
              <p:cNvSpPr>
                <a:spLocks noChangeAspect="1" noEditPoints="1" noChangeArrowheads="1" noChangeShapeType="1" noTextEdit="1"/>
              </p:cNvSpPr>
              <p:nvPr/>
            </p:nvSpPr>
            <p:spPr bwMode="auto">
              <a:xfrm>
                <a:off x="1854" y="455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Ексклюзивна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4" name="AutoShape 158">
                <a:extLst>
                  <a:ext uri="{FF2B5EF4-FFF2-40B4-BE49-F238E27FC236}">
                    <a16:creationId xmlns:a16="http://schemas.microsoft.com/office/drawing/2014/main" id="{12638180-6796-8542-90A2-7F50DB61E8E1}"/>
                  </a:ext>
                </a:extLst>
              </p:cNvPr>
              <p:cNvSpPr>
                <a:spLocks noChangeAspect="1" noEditPoints="1" noChangeArrowheads="1" noChangeShapeType="1" noTextEdit="1"/>
              </p:cNvSpPr>
              <p:nvPr/>
            </p:nvSpPr>
            <p:spPr bwMode="auto">
              <a:xfrm>
                <a:off x="7434" y="311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Афінна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5" name="AutoShape 159">
                <a:extLst>
                  <a:ext uri="{FF2B5EF4-FFF2-40B4-BE49-F238E27FC236}">
                    <a16:creationId xmlns:a16="http://schemas.microsoft.com/office/drawing/2014/main" id="{07EA09F7-74FD-8544-A687-EBFD535AAEEF}"/>
                  </a:ext>
                </a:extLst>
              </p:cNvPr>
              <p:cNvSpPr>
                <a:spLocks noChangeAspect="1" noEditPoints="1" noChangeArrowheads="1" noChangeShapeType="1" noTextEdit="1"/>
              </p:cNvSpPr>
              <p:nvPr/>
            </p:nvSpPr>
            <p:spPr bwMode="auto">
              <a:xfrm>
                <a:off x="1494" y="311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Йонообмінна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
          <p:nvSpPr>
            <p:cNvPr id="6" name="AutoShape 160">
              <a:extLst>
                <a:ext uri="{FF2B5EF4-FFF2-40B4-BE49-F238E27FC236}">
                  <a16:creationId xmlns:a16="http://schemas.microsoft.com/office/drawing/2014/main" id="{9BD768D7-625F-6943-95E4-1FBB0D4D6E09}"/>
                </a:ext>
              </a:extLst>
            </p:cNvPr>
            <p:cNvSpPr>
              <a:spLocks noChangeAspect="1" noEditPoints="1" noChangeArrowheads="1" noChangeShapeType="1" noTextEdit="1"/>
            </p:cNvSpPr>
            <p:nvPr/>
          </p:nvSpPr>
          <p:spPr bwMode="auto">
            <a:xfrm>
              <a:off x="4914" y="1355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Витиснювальна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7" name="AutoShape 161">
              <a:extLst>
                <a:ext uri="{FF2B5EF4-FFF2-40B4-BE49-F238E27FC236}">
                  <a16:creationId xmlns:a16="http://schemas.microsoft.com/office/drawing/2014/main" id="{6FF0E636-48CF-2045-BF4B-EAA234EF179B}"/>
                </a:ext>
              </a:extLst>
            </p:cNvPr>
            <p:cNvSpPr>
              <a:spLocks noChangeAspect="1" noEditPoints="1" noChangeArrowheads="1" noChangeShapeType="1" noTextEdit="1"/>
            </p:cNvSpPr>
            <p:nvPr/>
          </p:nvSpPr>
          <p:spPr bwMode="auto">
            <a:xfrm>
              <a:off x="7074" y="851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Проявна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8" name="AutoShape 162">
              <a:extLst>
                <a:ext uri="{FF2B5EF4-FFF2-40B4-BE49-F238E27FC236}">
                  <a16:creationId xmlns:a16="http://schemas.microsoft.com/office/drawing/2014/main" id="{787C5C73-C69F-F445-A844-53BC52D82041}"/>
                </a:ext>
              </a:extLst>
            </p:cNvPr>
            <p:cNvSpPr>
              <a:spLocks noChangeAspect="1" noEditPoints="1" noChangeArrowheads="1" noChangeShapeType="1" noTextEdit="1"/>
            </p:cNvSpPr>
            <p:nvPr/>
          </p:nvSpPr>
          <p:spPr bwMode="auto">
            <a:xfrm>
              <a:off x="2574" y="851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Фронтальна 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Tree>
    <p:extLst>
      <p:ext uri="{BB962C8B-B14F-4D97-AF65-F5344CB8AC3E}">
        <p14:creationId xmlns:p14="http://schemas.microsoft.com/office/powerpoint/2010/main" val="2167076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65AB518-99DD-AA4F-A8D5-8124CB8C2E6B}"/>
              </a:ext>
            </a:extLst>
          </p:cNvPr>
          <p:cNvGrpSpPr>
            <a:grpSpLocks noChangeAspect="1"/>
          </p:cNvGrpSpPr>
          <p:nvPr/>
        </p:nvGrpSpPr>
        <p:grpSpPr bwMode="auto">
          <a:xfrm>
            <a:off x="440675" y="365125"/>
            <a:ext cx="11292289" cy="6289064"/>
            <a:chOff x="1263" y="1134"/>
            <a:chExt cx="9315" cy="13500"/>
          </a:xfrm>
        </p:grpSpPr>
        <p:grpSp>
          <p:nvGrpSpPr>
            <p:cNvPr id="5" name="Group 4">
              <a:extLst>
                <a:ext uri="{FF2B5EF4-FFF2-40B4-BE49-F238E27FC236}">
                  <a16:creationId xmlns:a16="http://schemas.microsoft.com/office/drawing/2014/main" id="{0A712777-C7F7-ED4A-9641-11506EFE0A7E}"/>
                </a:ext>
              </a:extLst>
            </p:cNvPr>
            <p:cNvGrpSpPr>
              <a:grpSpLocks noChangeAspect="1"/>
            </p:cNvGrpSpPr>
            <p:nvPr/>
          </p:nvGrpSpPr>
          <p:grpSpPr bwMode="auto">
            <a:xfrm>
              <a:off x="1263" y="1134"/>
              <a:ext cx="9315" cy="12420"/>
              <a:chOff x="1263" y="1134"/>
              <a:chExt cx="9315" cy="12420"/>
            </a:xfrm>
          </p:grpSpPr>
          <p:grpSp>
            <p:nvGrpSpPr>
              <p:cNvPr id="10" name="Group 9">
                <a:extLst>
                  <a:ext uri="{FF2B5EF4-FFF2-40B4-BE49-F238E27FC236}">
                    <a16:creationId xmlns:a16="http://schemas.microsoft.com/office/drawing/2014/main" id="{805555B4-EDE8-3C41-BF61-9ECE35C44F45}"/>
                  </a:ext>
                </a:extLst>
              </p:cNvPr>
              <p:cNvGrpSpPr>
                <a:grpSpLocks noChangeAspect="1"/>
              </p:cNvGrpSpPr>
              <p:nvPr/>
            </p:nvGrpSpPr>
            <p:grpSpPr bwMode="auto">
              <a:xfrm>
                <a:off x="1263" y="2034"/>
                <a:ext cx="9315" cy="11520"/>
                <a:chOff x="1263" y="2034"/>
                <a:chExt cx="9315" cy="11520"/>
              </a:xfrm>
            </p:grpSpPr>
            <p:sp>
              <p:nvSpPr>
                <p:cNvPr id="16" name="Oval 15">
                  <a:extLst>
                    <a:ext uri="{FF2B5EF4-FFF2-40B4-BE49-F238E27FC236}">
                      <a16:creationId xmlns:a16="http://schemas.microsoft.com/office/drawing/2014/main" id="{F0790B78-28B4-4541-BFCE-9B393EB6F5ED}"/>
                    </a:ext>
                  </a:extLst>
                </p:cNvPr>
                <p:cNvSpPr>
                  <a:spLocks noChangeAspect="1" noEditPoints="1" noChangeArrowheads="1" noChangeShapeType="1" noTextEdit="1"/>
                </p:cNvSpPr>
                <p:nvPr/>
              </p:nvSpPr>
              <p:spPr bwMode="auto">
                <a:xfrm>
                  <a:off x="2034" y="2934"/>
                  <a:ext cx="8100" cy="2700"/>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в залежності від природи процесу, що обумовлює розподіл сорбатів між рухомою і нерухомою фазами</a:t>
                  </a:r>
                  <a:endParaRPr lang="en-IL" sz="1100">
                    <a:effectLst/>
                    <a:ea typeface="Times New Roman" panose="02020603050405020304" pitchFamily="18" charset="0"/>
                    <a:cs typeface="Arial" panose="020B0604020202020204" pitchFamily="34" charset="0"/>
                  </a:endParaRPr>
                </a:p>
              </p:txBody>
            </p:sp>
            <p:cxnSp>
              <p:nvCxnSpPr>
                <p:cNvPr id="17" name="Line 167">
                  <a:extLst>
                    <a:ext uri="{FF2B5EF4-FFF2-40B4-BE49-F238E27FC236}">
                      <a16:creationId xmlns:a16="http://schemas.microsoft.com/office/drawing/2014/main" id="{52FC9585-28B8-3D41-8DBA-A31DB3A1CDF2}"/>
                    </a:ext>
                  </a:extLst>
                </p:cNvPr>
                <p:cNvCxnSpPr>
                  <a:cxnSpLocks noChangeAspect="1" noEditPoints="1" noChangeArrowheads="1" noChangeShapeType="1"/>
                </p:cNvCxnSpPr>
                <p:nvPr/>
              </p:nvCxnSpPr>
              <p:spPr bwMode="auto">
                <a:xfrm flipV="1">
                  <a:off x="5994" y="2574"/>
                  <a:ext cx="0" cy="40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18" name="Line 168">
                  <a:extLst>
                    <a:ext uri="{FF2B5EF4-FFF2-40B4-BE49-F238E27FC236}">
                      <a16:creationId xmlns:a16="http://schemas.microsoft.com/office/drawing/2014/main" id="{628B8CEA-2AA1-084E-8E59-E015871F159A}"/>
                    </a:ext>
                  </a:extLst>
                </p:cNvPr>
                <p:cNvCxnSpPr>
                  <a:cxnSpLocks noChangeAspect="1" noEditPoints="1" noChangeArrowheads="1" noChangeShapeType="1"/>
                </p:cNvCxnSpPr>
                <p:nvPr/>
              </p:nvCxnSpPr>
              <p:spPr bwMode="auto">
                <a:xfrm>
                  <a:off x="5994" y="5634"/>
                  <a:ext cx="0" cy="40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19" name="Line 169">
                  <a:extLst>
                    <a:ext uri="{FF2B5EF4-FFF2-40B4-BE49-F238E27FC236}">
                      <a16:creationId xmlns:a16="http://schemas.microsoft.com/office/drawing/2014/main" id="{E783A06B-045D-9040-B1C4-96B715C9688E}"/>
                    </a:ext>
                  </a:extLst>
                </p:cNvPr>
                <p:cNvCxnSpPr>
                  <a:cxnSpLocks noChangeAspect="1" noEditPoints="1" noChangeArrowheads="1" noChangeShapeType="1"/>
                </p:cNvCxnSpPr>
                <p:nvPr/>
              </p:nvCxnSpPr>
              <p:spPr bwMode="auto">
                <a:xfrm>
                  <a:off x="3114" y="2574"/>
                  <a:ext cx="576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20" name="Line 170">
                  <a:extLst>
                    <a:ext uri="{FF2B5EF4-FFF2-40B4-BE49-F238E27FC236}">
                      <a16:creationId xmlns:a16="http://schemas.microsoft.com/office/drawing/2014/main" id="{45028852-65F9-4D47-8EB2-91505F83AA96}"/>
                    </a:ext>
                  </a:extLst>
                </p:cNvPr>
                <p:cNvCxnSpPr>
                  <a:cxnSpLocks noChangeAspect="1" noEditPoints="1" noChangeArrowheads="1" noChangeShapeType="1"/>
                </p:cNvCxnSpPr>
                <p:nvPr/>
              </p:nvCxnSpPr>
              <p:spPr bwMode="auto">
                <a:xfrm>
                  <a:off x="4194" y="5994"/>
                  <a:ext cx="360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21" name="Line 171">
                  <a:extLst>
                    <a:ext uri="{FF2B5EF4-FFF2-40B4-BE49-F238E27FC236}">
                      <a16:creationId xmlns:a16="http://schemas.microsoft.com/office/drawing/2014/main" id="{7BBDB888-4555-FB42-A1E2-BA05525011BD}"/>
                    </a:ext>
                  </a:extLst>
                </p:cNvPr>
                <p:cNvCxnSpPr>
                  <a:cxnSpLocks noChangeAspect="1" noEditPoints="1" noChangeArrowheads="1" noChangeShapeType="1"/>
                </p:cNvCxnSpPr>
                <p:nvPr/>
              </p:nvCxnSpPr>
              <p:spPr bwMode="auto">
                <a:xfrm flipV="1">
                  <a:off x="3114" y="203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Line 172">
                  <a:extLst>
                    <a:ext uri="{FF2B5EF4-FFF2-40B4-BE49-F238E27FC236}">
                      <a16:creationId xmlns:a16="http://schemas.microsoft.com/office/drawing/2014/main" id="{0A2FB3B9-3568-3E43-B5BA-ECF92E7B5974}"/>
                    </a:ext>
                  </a:extLst>
                </p:cNvPr>
                <p:cNvCxnSpPr>
                  <a:cxnSpLocks noChangeAspect="1" noEditPoints="1" noChangeArrowheads="1" noChangeShapeType="1"/>
                </p:cNvCxnSpPr>
                <p:nvPr/>
              </p:nvCxnSpPr>
              <p:spPr bwMode="auto">
                <a:xfrm flipH="1" flipV="1">
                  <a:off x="5994" y="203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3" name="Line 173">
                  <a:extLst>
                    <a:ext uri="{FF2B5EF4-FFF2-40B4-BE49-F238E27FC236}">
                      <a16:creationId xmlns:a16="http://schemas.microsoft.com/office/drawing/2014/main" id="{42FB1CC5-9280-5C49-A61D-97114C3E5386}"/>
                    </a:ext>
                  </a:extLst>
                </p:cNvPr>
                <p:cNvCxnSpPr>
                  <a:cxnSpLocks noChangeAspect="1" noEditPoints="1" noChangeArrowheads="1" noChangeShapeType="1"/>
                </p:cNvCxnSpPr>
                <p:nvPr/>
              </p:nvCxnSpPr>
              <p:spPr bwMode="auto">
                <a:xfrm flipV="1">
                  <a:off x="8874" y="203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 name="Line 174">
                  <a:extLst>
                    <a:ext uri="{FF2B5EF4-FFF2-40B4-BE49-F238E27FC236}">
                      <a16:creationId xmlns:a16="http://schemas.microsoft.com/office/drawing/2014/main" id="{7861A1FC-A259-2F4A-BBB3-BB16BBBBFB58}"/>
                    </a:ext>
                  </a:extLst>
                </p:cNvPr>
                <p:cNvCxnSpPr>
                  <a:cxnSpLocks noChangeAspect="1" noEditPoints="1" noChangeArrowheads="1" noChangeShapeType="1"/>
                </p:cNvCxnSpPr>
                <p:nvPr/>
              </p:nvCxnSpPr>
              <p:spPr bwMode="auto">
                <a:xfrm>
                  <a:off x="4194" y="599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 name="Line 175">
                  <a:extLst>
                    <a:ext uri="{FF2B5EF4-FFF2-40B4-BE49-F238E27FC236}">
                      <a16:creationId xmlns:a16="http://schemas.microsoft.com/office/drawing/2014/main" id="{A9885050-7ADA-3943-BB34-7FDAB324DD72}"/>
                    </a:ext>
                  </a:extLst>
                </p:cNvPr>
                <p:cNvCxnSpPr>
                  <a:cxnSpLocks noChangeAspect="1" noEditPoints="1" noChangeArrowheads="1" noChangeShapeType="1"/>
                </p:cNvCxnSpPr>
                <p:nvPr/>
              </p:nvCxnSpPr>
              <p:spPr bwMode="auto">
                <a:xfrm>
                  <a:off x="7794" y="599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6" name="Oval 25">
                  <a:extLst>
                    <a:ext uri="{FF2B5EF4-FFF2-40B4-BE49-F238E27FC236}">
                      <a16:creationId xmlns:a16="http://schemas.microsoft.com/office/drawing/2014/main" id="{06B39B82-2A4B-C247-8BC8-80FB0690BD0A}"/>
                    </a:ext>
                  </a:extLst>
                </p:cNvPr>
                <p:cNvSpPr>
                  <a:spLocks noChangeAspect="1" noEditPoints="1" noChangeArrowheads="1" noChangeShapeType="1" noTextEdit="1"/>
                </p:cNvSpPr>
                <p:nvPr/>
              </p:nvSpPr>
              <p:spPr bwMode="auto">
                <a:xfrm>
                  <a:off x="1263" y="10832"/>
                  <a:ext cx="9315" cy="1822"/>
                </a:xfrm>
                <a:prstGeom prst="ellipse">
                  <a:avLst/>
                </a:prstGeom>
                <a:solidFill>
                  <a:srgbClr val="FFFFFF"/>
                </a:solidFill>
                <a:ln w="57150" cmpd="thickThin">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800" b="1">
                      <a:effectLst/>
                      <a:ea typeface="Times New Roman" panose="02020603050405020304" pitchFamily="18" charset="0"/>
                      <a:cs typeface="Arial" panose="020B0604020202020204" pitchFamily="34" charset="0"/>
                    </a:rPr>
                    <a:t>Хроматографія в залежності від мети хроматографічного процесу</a:t>
                  </a:r>
                  <a:endParaRPr lang="en-IL" sz="1100">
                    <a:effectLst/>
                    <a:ea typeface="Times New Roman" panose="02020603050405020304" pitchFamily="18" charset="0"/>
                    <a:cs typeface="Arial" panose="020B0604020202020204" pitchFamily="34" charset="0"/>
                  </a:endParaRPr>
                </a:p>
              </p:txBody>
            </p:sp>
            <p:cxnSp>
              <p:nvCxnSpPr>
                <p:cNvPr id="27" name="Line 177">
                  <a:extLst>
                    <a:ext uri="{FF2B5EF4-FFF2-40B4-BE49-F238E27FC236}">
                      <a16:creationId xmlns:a16="http://schemas.microsoft.com/office/drawing/2014/main" id="{D803A685-6180-A443-83EE-A54411875020}"/>
                    </a:ext>
                  </a:extLst>
                </p:cNvPr>
                <p:cNvCxnSpPr>
                  <a:cxnSpLocks noChangeAspect="1" noEditPoints="1" noChangeArrowheads="1" noChangeShapeType="1"/>
                </p:cNvCxnSpPr>
                <p:nvPr/>
              </p:nvCxnSpPr>
              <p:spPr bwMode="auto">
                <a:xfrm flipH="1" flipV="1">
                  <a:off x="5814" y="10314"/>
                  <a:ext cx="0" cy="54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28" name="Line 178">
                  <a:extLst>
                    <a:ext uri="{FF2B5EF4-FFF2-40B4-BE49-F238E27FC236}">
                      <a16:creationId xmlns:a16="http://schemas.microsoft.com/office/drawing/2014/main" id="{765F6077-006F-B34E-88A2-108FF326A1AA}"/>
                    </a:ext>
                  </a:extLst>
                </p:cNvPr>
                <p:cNvCxnSpPr>
                  <a:cxnSpLocks noChangeAspect="1" noEditPoints="1" noChangeArrowheads="1" noChangeShapeType="1"/>
                </p:cNvCxnSpPr>
                <p:nvPr/>
              </p:nvCxnSpPr>
              <p:spPr bwMode="auto">
                <a:xfrm>
                  <a:off x="5921" y="12654"/>
                  <a:ext cx="0" cy="40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29" name="Line 179">
                  <a:extLst>
                    <a:ext uri="{FF2B5EF4-FFF2-40B4-BE49-F238E27FC236}">
                      <a16:creationId xmlns:a16="http://schemas.microsoft.com/office/drawing/2014/main" id="{7B06A342-3DD2-694C-A698-63AD99F7D681}"/>
                    </a:ext>
                  </a:extLst>
                </p:cNvPr>
                <p:cNvCxnSpPr>
                  <a:cxnSpLocks noChangeAspect="1" noEditPoints="1" noChangeArrowheads="1" noChangeShapeType="1"/>
                </p:cNvCxnSpPr>
                <p:nvPr/>
              </p:nvCxnSpPr>
              <p:spPr bwMode="auto">
                <a:xfrm flipV="1">
                  <a:off x="4014" y="13014"/>
                  <a:ext cx="396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30" name="Line 180">
                  <a:extLst>
                    <a:ext uri="{FF2B5EF4-FFF2-40B4-BE49-F238E27FC236}">
                      <a16:creationId xmlns:a16="http://schemas.microsoft.com/office/drawing/2014/main" id="{4A754764-1297-2B4F-AA4A-DE3A2185F17E}"/>
                    </a:ext>
                  </a:extLst>
                </p:cNvPr>
                <p:cNvCxnSpPr>
                  <a:cxnSpLocks noChangeAspect="1" noEditPoints="1" noChangeArrowheads="1" noChangeShapeType="1"/>
                </p:cNvCxnSpPr>
                <p:nvPr/>
              </p:nvCxnSpPr>
              <p:spPr bwMode="auto">
                <a:xfrm>
                  <a:off x="4194" y="10314"/>
                  <a:ext cx="342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31" name="Line 181">
                  <a:extLst>
                    <a:ext uri="{FF2B5EF4-FFF2-40B4-BE49-F238E27FC236}">
                      <a16:creationId xmlns:a16="http://schemas.microsoft.com/office/drawing/2014/main" id="{2C4FBCEA-DAC5-424E-A1CE-F9D69B76E8DB}"/>
                    </a:ext>
                  </a:extLst>
                </p:cNvPr>
                <p:cNvCxnSpPr>
                  <a:cxnSpLocks noChangeAspect="1" noEditPoints="1" noChangeArrowheads="1" noChangeShapeType="1"/>
                </p:cNvCxnSpPr>
                <p:nvPr/>
              </p:nvCxnSpPr>
              <p:spPr bwMode="auto">
                <a:xfrm flipV="1">
                  <a:off x="4194" y="9954"/>
                  <a:ext cx="0" cy="36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2" name="Line 182">
                  <a:extLst>
                    <a:ext uri="{FF2B5EF4-FFF2-40B4-BE49-F238E27FC236}">
                      <a16:creationId xmlns:a16="http://schemas.microsoft.com/office/drawing/2014/main" id="{E07B1810-CA35-3342-835F-4AD2B087C16B}"/>
                    </a:ext>
                  </a:extLst>
                </p:cNvPr>
                <p:cNvCxnSpPr>
                  <a:cxnSpLocks noChangeAspect="1" noEditPoints="1" noChangeArrowheads="1" noChangeShapeType="1"/>
                </p:cNvCxnSpPr>
                <p:nvPr/>
              </p:nvCxnSpPr>
              <p:spPr bwMode="auto">
                <a:xfrm flipV="1">
                  <a:off x="7614" y="9954"/>
                  <a:ext cx="0" cy="36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3" name="Line 183">
                  <a:extLst>
                    <a:ext uri="{FF2B5EF4-FFF2-40B4-BE49-F238E27FC236}">
                      <a16:creationId xmlns:a16="http://schemas.microsoft.com/office/drawing/2014/main" id="{1B23D861-3465-2643-8B18-0092658910FE}"/>
                    </a:ext>
                  </a:extLst>
                </p:cNvPr>
                <p:cNvCxnSpPr>
                  <a:cxnSpLocks noChangeAspect="1" noEditPoints="1" noChangeArrowheads="1" noChangeShapeType="1"/>
                </p:cNvCxnSpPr>
                <p:nvPr/>
              </p:nvCxnSpPr>
              <p:spPr bwMode="auto">
                <a:xfrm flipH="1">
                  <a:off x="4014" y="1301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4" name="Line 184">
                  <a:extLst>
                    <a:ext uri="{FF2B5EF4-FFF2-40B4-BE49-F238E27FC236}">
                      <a16:creationId xmlns:a16="http://schemas.microsoft.com/office/drawing/2014/main" id="{9CF10946-A396-4B4D-B22E-AE78CD926C07}"/>
                    </a:ext>
                  </a:extLst>
                </p:cNvPr>
                <p:cNvCxnSpPr>
                  <a:cxnSpLocks noChangeAspect="1" noEditPoints="1" noChangeArrowheads="1" noChangeShapeType="1"/>
                </p:cNvCxnSpPr>
                <p:nvPr/>
              </p:nvCxnSpPr>
              <p:spPr bwMode="auto">
                <a:xfrm>
                  <a:off x="7974" y="13014"/>
                  <a:ext cx="0" cy="54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1" name="AutoShape 185">
                <a:extLst>
                  <a:ext uri="{FF2B5EF4-FFF2-40B4-BE49-F238E27FC236}">
                    <a16:creationId xmlns:a16="http://schemas.microsoft.com/office/drawing/2014/main" id="{EC912625-2F7E-FE43-8A12-7DA239838501}"/>
                  </a:ext>
                </a:extLst>
              </p:cNvPr>
              <p:cNvSpPr>
                <a:spLocks noChangeAspect="1" noEditPoints="1" noChangeArrowheads="1" noChangeShapeType="1" noTextEdit="1"/>
              </p:cNvSpPr>
              <p:nvPr/>
            </p:nvSpPr>
            <p:spPr bwMode="auto">
              <a:xfrm>
                <a:off x="2754" y="653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Осадова</a:t>
                </a:r>
                <a:endParaRPr lang="en-IL" sz="110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2" name="AutoShape 186">
                <a:extLst>
                  <a:ext uri="{FF2B5EF4-FFF2-40B4-BE49-F238E27FC236}">
                    <a16:creationId xmlns:a16="http://schemas.microsoft.com/office/drawing/2014/main" id="{F4AFEC84-AA8A-BE45-9727-5C40C5FC60C7}"/>
                  </a:ext>
                </a:extLst>
              </p:cNvPr>
              <p:cNvSpPr>
                <a:spLocks noChangeAspect="1" noEditPoints="1" noChangeArrowheads="1" noChangeShapeType="1" noTextEdit="1"/>
              </p:cNvSpPr>
              <p:nvPr/>
            </p:nvSpPr>
            <p:spPr bwMode="auto">
              <a:xfrm>
                <a:off x="4554" y="1134"/>
                <a:ext cx="2520" cy="9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Розподільна</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3" name="AutoShape 187">
                <a:extLst>
                  <a:ext uri="{FF2B5EF4-FFF2-40B4-BE49-F238E27FC236}">
                    <a16:creationId xmlns:a16="http://schemas.microsoft.com/office/drawing/2014/main" id="{CC260995-0B10-3743-AFE0-D43C92A502C6}"/>
                  </a:ext>
                </a:extLst>
              </p:cNvPr>
              <p:cNvSpPr>
                <a:spLocks noChangeAspect="1" noEditPoints="1" noChangeArrowheads="1" noChangeShapeType="1" noTextEdit="1"/>
              </p:cNvSpPr>
              <p:nvPr/>
            </p:nvSpPr>
            <p:spPr bwMode="auto">
              <a:xfrm>
                <a:off x="7434" y="1134"/>
                <a:ext cx="2520" cy="9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Йоннообмінна</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100">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4" name="AutoShape 188">
                <a:extLst>
                  <a:ext uri="{FF2B5EF4-FFF2-40B4-BE49-F238E27FC236}">
                    <a16:creationId xmlns:a16="http://schemas.microsoft.com/office/drawing/2014/main" id="{D3A9DF5B-DA3D-D347-8348-A563640E9CBA}"/>
                  </a:ext>
                </a:extLst>
              </p:cNvPr>
              <p:cNvSpPr>
                <a:spLocks noChangeAspect="1" noEditPoints="1" noChangeArrowheads="1" noChangeShapeType="1" noTextEdit="1"/>
              </p:cNvSpPr>
              <p:nvPr/>
            </p:nvSpPr>
            <p:spPr bwMode="auto">
              <a:xfrm>
                <a:off x="1674" y="1134"/>
                <a:ext cx="2520" cy="9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Адсорбційна</a:t>
                </a:r>
                <a:endParaRPr lang="en-IL" sz="110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5" name="AutoShape 189">
                <a:extLst>
                  <a:ext uri="{FF2B5EF4-FFF2-40B4-BE49-F238E27FC236}">
                    <a16:creationId xmlns:a16="http://schemas.microsoft.com/office/drawing/2014/main" id="{6D2B911F-D888-AA4A-9E75-9997589C851D}"/>
                  </a:ext>
                </a:extLst>
              </p:cNvPr>
              <p:cNvSpPr>
                <a:spLocks noChangeAspect="1" noEditPoints="1" noChangeArrowheads="1" noChangeShapeType="1" noTextEdit="1"/>
              </p:cNvSpPr>
              <p:nvPr/>
            </p:nvSpPr>
            <p:spPr bwMode="auto">
              <a:xfrm>
                <a:off x="6714" y="653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b="1" i="1">
                    <a:effectLst/>
                    <a:ea typeface="Times New Roman" panose="02020603050405020304" pitchFamily="18" charset="0"/>
                    <a:cs typeface="Arial" panose="020B0604020202020204" pitchFamily="34" charset="0"/>
                  </a:rPr>
                  <a:t>Гель-хроматографія</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
          <p:nvSpPr>
            <p:cNvPr id="6" name="AutoShape 190">
              <a:extLst>
                <a:ext uri="{FF2B5EF4-FFF2-40B4-BE49-F238E27FC236}">
                  <a16:creationId xmlns:a16="http://schemas.microsoft.com/office/drawing/2014/main" id="{B0E84F3F-30C5-664F-A376-BD27E7385FA9}"/>
                </a:ext>
              </a:extLst>
            </p:cNvPr>
            <p:cNvSpPr>
              <a:spLocks noChangeAspect="1" noEditPoints="1" noChangeArrowheads="1" noChangeShapeType="1" noTextEdit="1"/>
            </p:cNvSpPr>
            <p:nvPr/>
          </p:nvSpPr>
          <p:spPr bwMode="auto">
            <a:xfrm>
              <a:off x="6714" y="887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Неаналітична</a:t>
              </a:r>
              <a:endParaRPr lang="en-IL" sz="110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7" name="AutoShape 191">
              <a:extLst>
                <a:ext uri="{FF2B5EF4-FFF2-40B4-BE49-F238E27FC236}">
                  <a16:creationId xmlns:a16="http://schemas.microsoft.com/office/drawing/2014/main" id="{D1800963-6665-364B-B66E-FA9C05B87823}"/>
                </a:ext>
              </a:extLst>
            </p:cNvPr>
            <p:cNvSpPr>
              <a:spLocks noChangeAspect="1" noEditPoints="1" noChangeArrowheads="1" noChangeShapeType="1" noTextEdit="1"/>
            </p:cNvSpPr>
            <p:nvPr/>
          </p:nvSpPr>
          <p:spPr bwMode="auto">
            <a:xfrm>
              <a:off x="2754" y="887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Аналітична</a:t>
              </a:r>
              <a:endParaRPr lang="en-IL" sz="110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8" name="AutoShape 192">
              <a:extLst>
                <a:ext uri="{FF2B5EF4-FFF2-40B4-BE49-F238E27FC236}">
                  <a16:creationId xmlns:a16="http://schemas.microsoft.com/office/drawing/2014/main" id="{DFEE209D-E7A4-9441-A1B5-2765D42BE10E}"/>
                </a:ext>
              </a:extLst>
            </p:cNvPr>
            <p:cNvSpPr>
              <a:spLocks noChangeAspect="1" noEditPoints="1" noChangeArrowheads="1" noChangeShapeType="1" noTextEdit="1"/>
            </p:cNvSpPr>
            <p:nvPr/>
          </p:nvSpPr>
          <p:spPr bwMode="auto">
            <a:xfrm>
              <a:off x="7074" y="1355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dirty="0">
                  <a:effectLst/>
                  <a:ea typeface="Times New Roman" panose="02020603050405020304" pitchFamily="18" charset="0"/>
                  <a:cs typeface="Arial" panose="020B0604020202020204" pitchFamily="34" charset="0"/>
                </a:rPr>
                <a:t>Препаративна</a:t>
              </a:r>
              <a:endParaRPr lang="en-IL" sz="1100" dirty="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dirty="0">
                  <a:effectLst/>
                  <a:ea typeface="Times New Roman" panose="02020603050405020304" pitchFamily="18" charset="0"/>
                  <a:cs typeface="Arial" panose="020B0604020202020204" pitchFamily="34" charset="0"/>
                </a:rPr>
                <a:t> </a:t>
              </a:r>
              <a:endParaRPr lang="en-IL" sz="1100" dirty="0">
                <a:effectLst/>
                <a:ea typeface="Times New Roman" panose="02020603050405020304" pitchFamily="18" charset="0"/>
                <a:cs typeface="Arial" panose="020B0604020202020204" pitchFamily="34" charset="0"/>
              </a:endParaRPr>
            </a:p>
          </p:txBody>
        </p:sp>
        <p:sp>
          <p:nvSpPr>
            <p:cNvPr id="9" name="AutoShape 193">
              <a:extLst>
                <a:ext uri="{FF2B5EF4-FFF2-40B4-BE49-F238E27FC236}">
                  <a16:creationId xmlns:a16="http://schemas.microsoft.com/office/drawing/2014/main" id="{285955FC-F197-CE48-B15C-A95692424146}"/>
                </a:ext>
              </a:extLst>
            </p:cNvPr>
            <p:cNvSpPr>
              <a:spLocks noChangeAspect="1" noEditPoints="1" noChangeArrowheads="1" noChangeShapeType="1" noTextEdit="1"/>
            </p:cNvSpPr>
            <p:nvPr/>
          </p:nvSpPr>
          <p:spPr bwMode="auto">
            <a:xfrm>
              <a:off x="2394" y="13554"/>
              <a:ext cx="2520" cy="108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Bef>
                  <a:spcPts val="600"/>
                </a:spcBef>
                <a:spcAft>
                  <a:spcPts val="1000"/>
                </a:spcAft>
              </a:pPr>
              <a:r>
                <a:rPr lang="uk-UA" sz="1200" b="1" i="1">
                  <a:effectLst/>
                  <a:ea typeface="Times New Roman" panose="02020603050405020304" pitchFamily="18" charset="0"/>
                  <a:cs typeface="Arial" panose="020B0604020202020204" pitchFamily="34" charset="0"/>
                </a:rPr>
                <a:t>Промислова</a:t>
              </a:r>
              <a:endParaRPr lang="en-IL" sz="1100">
                <a:effectLst/>
                <a:ea typeface="Times New Roman" panose="02020603050405020304" pitchFamily="18" charset="0"/>
                <a:cs typeface="Arial" panose="020B0604020202020204" pitchFamily="34" charset="0"/>
              </a:endParaRPr>
            </a:p>
            <a:p>
              <a:pPr>
                <a:lnSpc>
                  <a:spcPct val="115000"/>
                </a:lnSpc>
                <a:spcBef>
                  <a:spcPts val="600"/>
                </a:spcBef>
                <a:spcAft>
                  <a:spcPts val="1000"/>
                </a:spcAft>
              </a:pPr>
              <a:r>
                <a:rPr lang="ru-RU" sz="12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grpSp>
    </p:spTree>
    <p:extLst>
      <p:ext uri="{BB962C8B-B14F-4D97-AF65-F5344CB8AC3E}">
        <p14:creationId xmlns:p14="http://schemas.microsoft.com/office/powerpoint/2010/main" val="525077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1DE7E-E66F-7544-B68E-CF82BA5223F2}"/>
              </a:ext>
            </a:extLst>
          </p:cNvPr>
          <p:cNvSpPr>
            <a:spLocks noGrp="1"/>
          </p:cNvSpPr>
          <p:nvPr>
            <p:ph type="title"/>
          </p:nvPr>
        </p:nvSpPr>
        <p:spPr/>
        <p:txBody>
          <a:bodyPr/>
          <a:lstStyle/>
          <a:p>
            <a:r>
              <a:rPr lang="uk-UA" dirty="0">
                <a:ea typeface="Times New Roman" panose="02020603050405020304" pitchFamily="18" charset="0"/>
                <a:cs typeface="Arial" panose="020B0604020202020204" pitchFamily="34" charset="0"/>
              </a:rPr>
              <a:t>Оптичні методи аналізу</a:t>
            </a:r>
            <a:endParaRPr lang="en-IL" dirty="0"/>
          </a:p>
        </p:txBody>
      </p:sp>
      <p:sp>
        <p:nvSpPr>
          <p:cNvPr id="5" name="AutoShape 39">
            <a:extLst>
              <a:ext uri="{FF2B5EF4-FFF2-40B4-BE49-F238E27FC236}">
                <a16:creationId xmlns:a16="http://schemas.microsoft.com/office/drawing/2014/main" id="{16C7449F-7F76-9645-8B49-2A7090C007F3}"/>
              </a:ext>
            </a:extLst>
          </p:cNvPr>
          <p:cNvSpPr>
            <a:spLocks noRot="1" noChangeAspect="1" noEditPoints="1" noChangeArrowheads="1" noChangeShapeType="1" noTextEdit="1"/>
          </p:cNvSpPr>
          <p:nvPr/>
        </p:nvSpPr>
        <p:spPr bwMode="auto">
          <a:xfrm>
            <a:off x="207962" y="1835349"/>
            <a:ext cx="5239008" cy="5715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Спектрофотометрія</a:t>
            </a:r>
            <a:endParaRPr lang="en-IL" sz="1100">
              <a:effectLst/>
              <a:ea typeface="Times New Roman" panose="02020603050405020304" pitchFamily="18" charset="0"/>
              <a:cs typeface="Arial" panose="020B0604020202020204" pitchFamily="34" charset="0"/>
            </a:endParaRPr>
          </a:p>
        </p:txBody>
      </p:sp>
      <p:sp>
        <p:nvSpPr>
          <p:cNvPr id="6" name="Rectangle 5">
            <a:extLst>
              <a:ext uri="{FF2B5EF4-FFF2-40B4-BE49-F238E27FC236}">
                <a16:creationId xmlns:a16="http://schemas.microsoft.com/office/drawing/2014/main" id="{7440C659-9FA0-8E41-AF70-7BF6022E44C7}"/>
              </a:ext>
            </a:extLst>
          </p:cNvPr>
          <p:cNvSpPr>
            <a:spLocks noRot="1" noChangeAspect="1" noEditPoints="1" noChangeArrowheads="1" noChangeShapeType="1" noTextEdit="1"/>
          </p:cNvSpPr>
          <p:nvPr/>
        </p:nvSpPr>
        <p:spPr bwMode="auto">
          <a:xfrm>
            <a:off x="207962" y="2635449"/>
            <a:ext cx="5239004" cy="158710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Спектрофотометричний аналіз ґрунтується на визначенні спектра поглинання або вимірюванні світлопоглинання при суворо визначеній довжині хвилі, яка відповідає максимуму кривої поглинання даної досліджуваної речовини</a:t>
            </a:r>
            <a:endParaRPr lang="en-IL" sz="1100">
              <a:effectLst/>
              <a:ea typeface="Times New Roman" panose="02020603050405020304" pitchFamily="18" charset="0"/>
              <a:cs typeface="Arial" panose="020B0604020202020204" pitchFamily="34" charset="0"/>
            </a:endParaRPr>
          </a:p>
        </p:txBody>
      </p:sp>
      <p:sp>
        <p:nvSpPr>
          <p:cNvPr id="7" name="AutoShape 41">
            <a:extLst>
              <a:ext uri="{FF2B5EF4-FFF2-40B4-BE49-F238E27FC236}">
                <a16:creationId xmlns:a16="http://schemas.microsoft.com/office/drawing/2014/main" id="{97C0C510-3BDD-9B41-BE72-199460CCD419}"/>
              </a:ext>
            </a:extLst>
          </p:cNvPr>
          <p:cNvSpPr>
            <a:spLocks noRot="1" noChangeAspect="1" noEditPoints="1" noChangeArrowheads="1" noChangeShapeType="1" noTextEdit="1"/>
          </p:cNvSpPr>
          <p:nvPr/>
        </p:nvSpPr>
        <p:spPr bwMode="auto">
          <a:xfrm>
            <a:off x="6357302" y="1835349"/>
            <a:ext cx="5239014" cy="5715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Фотоколориметрія</a:t>
            </a:r>
            <a:endParaRPr lang="en-IL" sz="1100">
              <a:effectLst/>
              <a:ea typeface="Times New Roman" panose="02020603050405020304" pitchFamily="18" charset="0"/>
              <a:cs typeface="Arial" panose="020B0604020202020204" pitchFamily="34" charset="0"/>
            </a:endParaRPr>
          </a:p>
        </p:txBody>
      </p:sp>
      <p:sp>
        <p:nvSpPr>
          <p:cNvPr id="8" name="Rectangle 7">
            <a:extLst>
              <a:ext uri="{FF2B5EF4-FFF2-40B4-BE49-F238E27FC236}">
                <a16:creationId xmlns:a16="http://schemas.microsoft.com/office/drawing/2014/main" id="{904B464B-A78C-334F-B845-DD44F2B1DF6E}"/>
              </a:ext>
            </a:extLst>
          </p:cNvPr>
          <p:cNvSpPr>
            <a:spLocks noRot="1" noChangeAspect="1" noEditPoints="1" noChangeArrowheads="1" noChangeShapeType="1" noTextEdit="1"/>
          </p:cNvSpPr>
          <p:nvPr/>
        </p:nvSpPr>
        <p:spPr bwMode="auto">
          <a:xfrm>
            <a:off x="6357302" y="2635449"/>
            <a:ext cx="5239014" cy="158710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Ґрунтується на порівнянні інтенсивності забарвлення досліджуваного забарвленого розчину і стандартного забарвленого розчину певної концентрації. Метод ґрунтується на переведенні компонента, що визначають, в сполуку, яка поглинає світло, кількість продукту встановлюють шляхом вимірювання світлопоглинання. Поглинання світла вимірюють за допомогою приладів – фотоелектроколориметрів (ФЕК)</a:t>
            </a:r>
            <a:endParaRPr lang="en-IL" sz="1100">
              <a:effectLst/>
              <a:ea typeface="Times New Roman" panose="02020603050405020304" pitchFamily="18" charset="0"/>
              <a:cs typeface="Arial" panose="020B0604020202020204" pitchFamily="34" charset="0"/>
            </a:endParaRPr>
          </a:p>
        </p:txBody>
      </p:sp>
      <p:cxnSp>
        <p:nvCxnSpPr>
          <p:cNvPr id="11" name="Line 45">
            <a:extLst>
              <a:ext uri="{FF2B5EF4-FFF2-40B4-BE49-F238E27FC236}">
                <a16:creationId xmlns:a16="http://schemas.microsoft.com/office/drawing/2014/main" id="{062B671D-A49A-A041-AD46-F519D0CF35E3}"/>
              </a:ext>
            </a:extLst>
          </p:cNvPr>
          <p:cNvCxnSpPr>
            <a:cxnSpLocks noRot="1" noChangeAspect="1" noEditPoints="1" noChangeArrowheads="1" noChangeShapeType="1"/>
          </p:cNvCxnSpPr>
          <p:nvPr/>
        </p:nvCxnSpPr>
        <p:spPr bwMode="auto">
          <a:xfrm>
            <a:off x="2827464" y="2406849"/>
            <a:ext cx="0"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Line 47">
            <a:extLst>
              <a:ext uri="{FF2B5EF4-FFF2-40B4-BE49-F238E27FC236}">
                <a16:creationId xmlns:a16="http://schemas.microsoft.com/office/drawing/2014/main" id="{8C8C8CFB-FA4C-EC4A-8BE2-17F61B444592}"/>
              </a:ext>
            </a:extLst>
          </p:cNvPr>
          <p:cNvCxnSpPr>
            <a:cxnSpLocks noRot="1" noChangeAspect="1" noEditPoints="1" noChangeArrowheads="1" noChangeShapeType="1"/>
          </p:cNvCxnSpPr>
          <p:nvPr/>
        </p:nvCxnSpPr>
        <p:spPr bwMode="auto">
          <a:xfrm>
            <a:off x="8043230" y="2406849"/>
            <a:ext cx="635"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4" name="AutoShape 48">
            <a:extLst>
              <a:ext uri="{FF2B5EF4-FFF2-40B4-BE49-F238E27FC236}">
                <a16:creationId xmlns:a16="http://schemas.microsoft.com/office/drawing/2014/main" id="{E3042E5C-3289-2547-BA35-CBB77D6E30C3}"/>
              </a:ext>
            </a:extLst>
          </p:cNvPr>
          <p:cNvSpPr>
            <a:spLocks noRot="1" noChangeAspect="1" noEditPoints="1" noChangeArrowheads="1" noChangeShapeType="1" noTextEdit="1"/>
          </p:cNvSpPr>
          <p:nvPr/>
        </p:nvSpPr>
        <p:spPr bwMode="auto">
          <a:xfrm>
            <a:off x="207962" y="4571151"/>
            <a:ext cx="5237099" cy="48768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Нефелометрія</a:t>
            </a:r>
            <a:endParaRPr lang="en-IL" sz="1100">
              <a:effectLst/>
              <a:ea typeface="Times New Roman" panose="02020603050405020304" pitchFamily="18" charset="0"/>
              <a:cs typeface="Arial" panose="020B0604020202020204" pitchFamily="34" charset="0"/>
            </a:endParaRPr>
          </a:p>
        </p:txBody>
      </p:sp>
      <p:sp>
        <p:nvSpPr>
          <p:cNvPr id="15" name="Rectangle 14">
            <a:extLst>
              <a:ext uri="{FF2B5EF4-FFF2-40B4-BE49-F238E27FC236}">
                <a16:creationId xmlns:a16="http://schemas.microsoft.com/office/drawing/2014/main" id="{4B5DF2C9-9937-644B-B24E-33E03B3C1EC1}"/>
              </a:ext>
            </a:extLst>
          </p:cNvPr>
          <p:cNvSpPr>
            <a:spLocks noRot="1" noChangeAspect="1" noEditPoints="1" noChangeArrowheads="1" noChangeShapeType="1" noTextEdit="1"/>
          </p:cNvSpPr>
          <p:nvPr/>
        </p:nvSpPr>
        <p:spPr bwMode="auto">
          <a:xfrm>
            <a:off x="202237" y="5302330"/>
            <a:ext cx="5242824" cy="12496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Метод кількісного аналізу по інтенсивності світла, який розсіювається зависсю речовини, що визначається</a:t>
            </a:r>
            <a:endParaRPr lang="en-IL" sz="1100">
              <a:effectLst/>
              <a:ea typeface="Times New Roman" panose="02020603050405020304" pitchFamily="18" charset="0"/>
              <a:cs typeface="Arial" panose="020B0604020202020204" pitchFamily="34" charset="0"/>
            </a:endParaRPr>
          </a:p>
        </p:txBody>
      </p:sp>
      <p:cxnSp>
        <p:nvCxnSpPr>
          <p:cNvPr id="17" name="Line 51">
            <a:extLst>
              <a:ext uri="{FF2B5EF4-FFF2-40B4-BE49-F238E27FC236}">
                <a16:creationId xmlns:a16="http://schemas.microsoft.com/office/drawing/2014/main" id="{4CBBB8B0-A322-8040-963A-D567188DBD89}"/>
              </a:ext>
            </a:extLst>
          </p:cNvPr>
          <p:cNvCxnSpPr>
            <a:cxnSpLocks noRot="1" noChangeAspect="1" noEditPoints="1" noChangeArrowheads="1" noChangeShapeType="1"/>
          </p:cNvCxnSpPr>
          <p:nvPr/>
        </p:nvCxnSpPr>
        <p:spPr bwMode="auto">
          <a:xfrm>
            <a:off x="2826511" y="5058831"/>
            <a:ext cx="635"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8" name="AutoShape 52">
            <a:extLst>
              <a:ext uri="{FF2B5EF4-FFF2-40B4-BE49-F238E27FC236}">
                <a16:creationId xmlns:a16="http://schemas.microsoft.com/office/drawing/2014/main" id="{C0EAE6FD-F9FB-EA4E-8442-07705FCACEB7}"/>
              </a:ext>
            </a:extLst>
          </p:cNvPr>
          <p:cNvSpPr>
            <a:spLocks noRot="1" noChangeAspect="1" noEditPoints="1" noChangeArrowheads="1" noChangeShapeType="1" noTextEdit="1"/>
          </p:cNvSpPr>
          <p:nvPr/>
        </p:nvSpPr>
        <p:spPr bwMode="auto">
          <a:xfrm>
            <a:off x="6357302" y="4586050"/>
            <a:ext cx="5240284" cy="48768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Люмінесцентний аналіз</a:t>
            </a:r>
            <a:endParaRPr lang="en-IL" sz="1100">
              <a:effectLst/>
              <a:ea typeface="Times New Roman" panose="02020603050405020304" pitchFamily="18" charset="0"/>
              <a:cs typeface="Arial" panose="020B0604020202020204" pitchFamily="34" charset="0"/>
            </a:endParaRPr>
          </a:p>
        </p:txBody>
      </p:sp>
      <p:cxnSp>
        <p:nvCxnSpPr>
          <p:cNvPr id="20" name="Line 54">
            <a:extLst>
              <a:ext uri="{FF2B5EF4-FFF2-40B4-BE49-F238E27FC236}">
                <a16:creationId xmlns:a16="http://schemas.microsoft.com/office/drawing/2014/main" id="{A7B40754-7371-8944-9B47-4ACA9DB568BC}"/>
              </a:ext>
            </a:extLst>
          </p:cNvPr>
          <p:cNvCxnSpPr>
            <a:cxnSpLocks noRot="1" noChangeAspect="1" noEditPoints="1" noChangeArrowheads="1" noChangeShapeType="1"/>
          </p:cNvCxnSpPr>
          <p:nvPr/>
        </p:nvCxnSpPr>
        <p:spPr bwMode="auto">
          <a:xfrm>
            <a:off x="8976809" y="5102542"/>
            <a:ext cx="635"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1" name="Rectangle 20">
            <a:extLst>
              <a:ext uri="{FF2B5EF4-FFF2-40B4-BE49-F238E27FC236}">
                <a16:creationId xmlns:a16="http://schemas.microsoft.com/office/drawing/2014/main" id="{55F40462-0039-1E44-982E-EF8EE9A9D65C}"/>
              </a:ext>
            </a:extLst>
          </p:cNvPr>
          <p:cNvSpPr>
            <a:spLocks noRot="1" noChangeAspect="1" noEditPoints="1" noChangeArrowheads="1" noChangeShapeType="1" noTextEdit="1"/>
          </p:cNvSpPr>
          <p:nvPr/>
        </p:nvSpPr>
        <p:spPr bwMode="auto">
          <a:xfrm>
            <a:off x="6357302" y="5302330"/>
            <a:ext cx="5242824" cy="12496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Ґрунтується на явище люмінесценції. Фотолюмінесцентний аналіз ґрунтується фотолюмінесценції досліджуваної речовини, що збуджується УФ-випромінюванням, джерелом якого є ртутно-кварцеві або ксенонові лампи. Кількісний аналіз ґрунтується на залежності інтенсивності люменісценції від кількості люмінесціруючої речовини</a:t>
            </a:r>
            <a:endParaRPr lang="en-IL" sz="110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75230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C8E0E-642B-C74C-9C95-F5B63BFB4CE1}"/>
              </a:ext>
            </a:extLst>
          </p:cNvPr>
          <p:cNvSpPr>
            <a:spLocks noGrp="1"/>
          </p:cNvSpPr>
          <p:nvPr>
            <p:ph type="title"/>
          </p:nvPr>
        </p:nvSpPr>
        <p:spPr/>
        <p:txBody>
          <a:bodyPr/>
          <a:lstStyle/>
          <a:p>
            <a:r>
              <a:rPr lang="uk-UA" dirty="0">
                <a:ea typeface="Times New Roman" panose="02020603050405020304" pitchFamily="18" charset="0"/>
                <a:cs typeface="Arial" panose="020B0604020202020204" pitchFamily="34" charset="0"/>
              </a:rPr>
              <a:t>Електрохімічні методи аналізу</a:t>
            </a:r>
            <a:endParaRPr lang="en-IL" dirty="0"/>
          </a:p>
        </p:txBody>
      </p:sp>
      <p:sp>
        <p:nvSpPr>
          <p:cNvPr id="14" name="AutoShape 19">
            <a:extLst>
              <a:ext uri="{FF2B5EF4-FFF2-40B4-BE49-F238E27FC236}">
                <a16:creationId xmlns:a16="http://schemas.microsoft.com/office/drawing/2014/main" id="{26091ECC-769E-8543-A487-FBA258E61598}"/>
              </a:ext>
            </a:extLst>
          </p:cNvPr>
          <p:cNvSpPr>
            <a:spLocks noRot="1" noChangeAspect="1" noEditPoints="1" noChangeArrowheads="1" noChangeShapeType="1" noTextEdit="1"/>
          </p:cNvSpPr>
          <p:nvPr/>
        </p:nvSpPr>
        <p:spPr bwMode="auto">
          <a:xfrm>
            <a:off x="314894" y="1923027"/>
            <a:ext cx="5293929" cy="415093"/>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Кондуктометрія</a:t>
            </a:r>
            <a:endParaRPr lang="en-IL" sz="1100">
              <a:effectLst/>
              <a:ea typeface="Times New Roman" panose="02020603050405020304" pitchFamily="18" charset="0"/>
              <a:cs typeface="Arial" panose="020B0604020202020204" pitchFamily="34" charset="0"/>
            </a:endParaRPr>
          </a:p>
        </p:txBody>
      </p:sp>
      <p:sp>
        <p:nvSpPr>
          <p:cNvPr id="15" name="Rectangle 14">
            <a:extLst>
              <a:ext uri="{FF2B5EF4-FFF2-40B4-BE49-F238E27FC236}">
                <a16:creationId xmlns:a16="http://schemas.microsoft.com/office/drawing/2014/main" id="{26D04BF4-FD08-9A41-8DC4-9636351A2BA7}"/>
              </a:ext>
            </a:extLst>
          </p:cNvPr>
          <p:cNvSpPr>
            <a:spLocks noRot="1" noChangeAspect="1" noEditPoints="1" noChangeArrowheads="1" noChangeShapeType="1" noTextEdit="1"/>
          </p:cNvSpPr>
          <p:nvPr/>
        </p:nvSpPr>
        <p:spPr bwMode="auto">
          <a:xfrm>
            <a:off x="314894" y="2705100"/>
            <a:ext cx="5293929" cy="141124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Сукупність електрохімічних методів дослідження і аналізу речовини, що ґрунтуються на вимірюванні електричної провідності  електролітів. Аналітична кондуктометрія включає прямі та посередні методи і кондуктометричне титрування</a:t>
            </a:r>
            <a:endParaRPr lang="en-IL" sz="1100">
              <a:effectLst/>
              <a:ea typeface="Times New Roman" panose="02020603050405020304" pitchFamily="18" charset="0"/>
              <a:cs typeface="Arial" panose="020B0604020202020204" pitchFamily="34" charset="0"/>
            </a:endParaRPr>
          </a:p>
        </p:txBody>
      </p:sp>
      <p:sp>
        <p:nvSpPr>
          <p:cNvPr id="16" name="AutoShape 21">
            <a:extLst>
              <a:ext uri="{FF2B5EF4-FFF2-40B4-BE49-F238E27FC236}">
                <a16:creationId xmlns:a16="http://schemas.microsoft.com/office/drawing/2014/main" id="{34ED891C-A465-194C-ACEE-A472C773A7D9}"/>
              </a:ext>
            </a:extLst>
          </p:cNvPr>
          <p:cNvSpPr>
            <a:spLocks noRot="1" noChangeAspect="1" noEditPoints="1" noChangeArrowheads="1" noChangeShapeType="1" noTextEdit="1"/>
          </p:cNvSpPr>
          <p:nvPr/>
        </p:nvSpPr>
        <p:spPr bwMode="auto">
          <a:xfrm>
            <a:off x="315812" y="4178750"/>
            <a:ext cx="5293929" cy="419074"/>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Кулонометрія</a:t>
            </a:r>
            <a:endParaRPr lang="en-IL" sz="1100">
              <a:effectLst/>
              <a:ea typeface="Times New Roman" panose="02020603050405020304" pitchFamily="18" charset="0"/>
              <a:cs typeface="Arial" panose="020B0604020202020204" pitchFamily="34" charset="0"/>
            </a:endParaRPr>
          </a:p>
        </p:txBody>
      </p:sp>
      <p:sp>
        <p:nvSpPr>
          <p:cNvPr id="17" name="Rectangle 16">
            <a:extLst>
              <a:ext uri="{FF2B5EF4-FFF2-40B4-BE49-F238E27FC236}">
                <a16:creationId xmlns:a16="http://schemas.microsoft.com/office/drawing/2014/main" id="{380EF6F0-F8B3-3E45-B3C1-5F05FDADAB4D}"/>
              </a:ext>
            </a:extLst>
          </p:cNvPr>
          <p:cNvSpPr>
            <a:spLocks noRot="1" noChangeAspect="1" noEditPoints="1" noChangeArrowheads="1" noChangeShapeType="1" noTextEdit="1"/>
          </p:cNvSpPr>
          <p:nvPr/>
        </p:nvSpPr>
        <p:spPr bwMode="auto">
          <a:xfrm>
            <a:off x="314894" y="4945484"/>
            <a:ext cx="5293929" cy="141124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Електрохімічний метод дослідження та аналізу, який ґрунтується на вимірюванні кількості електрики, яка пройшла крізь електролізер при електрохімічному окисненні або відновленні речовини.</a:t>
            </a:r>
            <a:endParaRPr lang="en-IL" sz="1100">
              <a:effectLst/>
              <a:ea typeface="Times New Roman" panose="02020603050405020304" pitchFamily="18" charset="0"/>
              <a:cs typeface="Arial" panose="020B0604020202020204" pitchFamily="34" charset="0"/>
            </a:endParaRPr>
          </a:p>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Кулонометричне титрування проводять при постійній силі струму електролізу і фіксують тривалість електролізу по завершенню хімічної реакції.</a:t>
            </a:r>
            <a:endParaRPr lang="en-IL" sz="1100">
              <a:effectLst/>
              <a:ea typeface="Times New Roman" panose="02020603050405020304" pitchFamily="18" charset="0"/>
              <a:cs typeface="Arial" panose="020B0604020202020204" pitchFamily="34" charset="0"/>
            </a:endParaRPr>
          </a:p>
        </p:txBody>
      </p:sp>
      <p:cxnSp>
        <p:nvCxnSpPr>
          <p:cNvPr id="20" name="Line 25">
            <a:extLst>
              <a:ext uri="{FF2B5EF4-FFF2-40B4-BE49-F238E27FC236}">
                <a16:creationId xmlns:a16="http://schemas.microsoft.com/office/drawing/2014/main" id="{4D45267F-F7F1-2647-903D-D0B24347D9A2}"/>
              </a:ext>
            </a:extLst>
          </p:cNvPr>
          <p:cNvCxnSpPr>
            <a:cxnSpLocks noRot="1" noChangeAspect="1" noEditPoints="1" noChangeArrowheads="1" noChangeShapeType="1"/>
          </p:cNvCxnSpPr>
          <p:nvPr/>
        </p:nvCxnSpPr>
        <p:spPr bwMode="auto">
          <a:xfrm>
            <a:off x="2852039" y="2291264"/>
            <a:ext cx="0" cy="47063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Line 27">
            <a:extLst>
              <a:ext uri="{FF2B5EF4-FFF2-40B4-BE49-F238E27FC236}">
                <a16:creationId xmlns:a16="http://schemas.microsoft.com/office/drawing/2014/main" id="{8C8FBB92-C26F-914F-8E89-B94B844CF7BC}"/>
              </a:ext>
            </a:extLst>
          </p:cNvPr>
          <p:cNvCxnSpPr>
            <a:cxnSpLocks noRot="1" noChangeAspect="1" noEditPoints="1" noChangeArrowheads="1" noChangeShapeType="1"/>
          </p:cNvCxnSpPr>
          <p:nvPr/>
        </p:nvCxnSpPr>
        <p:spPr bwMode="auto">
          <a:xfrm>
            <a:off x="2853339" y="4575035"/>
            <a:ext cx="0" cy="39439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3" name="AutoShape 28">
            <a:extLst>
              <a:ext uri="{FF2B5EF4-FFF2-40B4-BE49-F238E27FC236}">
                <a16:creationId xmlns:a16="http://schemas.microsoft.com/office/drawing/2014/main" id="{BEFB2F57-71D8-914A-B9E3-7F50872350C3}"/>
              </a:ext>
            </a:extLst>
          </p:cNvPr>
          <p:cNvSpPr>
            <a:spLocks noRot="1" noChangeAspect="1" noEditPoints="1" noChangeArrowheads="1" noChangeShapeType="1" noTextEdit="1"/>
          </p:cNvSpPr>
          <p:nvPr/>
        </p:nvSpPr>
        <p:spPr bwMode="auto">
          <a:xfrm>
            <a:off x="6691061" y="1923027"/>
            <a:ext cx="5186045" cy="415093"/>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Амперометричне титрування</a:t>
            </a:r>
            <a:endParaRPr lang="en-IL" sz="1100">
              <a:effectLst/>
              <a:ea typeface="Times New Roman" panose="02020603050405020304" pitchFamily="18" charset="0"/>
              <a:cs typeface="Arial" panose="020B0604020202020204" pitchFamily="34" charset="0"/>
            </a:endParaRPr>
          </a:p>
        </p:txBody>
      </p:sp>
      <p:sp>
        <p:nvSpPr>
          <p:cNvPr id="24" name="Rectangle 23">
            <a:extLst>
              <a:ext uri="{FF2B5EF4-FFF2-40B4-BE49-F238E27FC236}">
                <a16:creationId xmlns:a16="http://schemas.microsoft.com/office/drawing/2014/main" id="{F95BBFEC-4CB1-2F43-AB57-631278DEA97D}"/>
              </a:ext>
            </a:extLst>
          </p:cNvPr>
          <p:cNvSpPr>
            <a:spLocks noRot="1" noChangeAspect="1" noEditPoints="1" noChangeArrowheads="1" noChangeShapeType="1" noTextEdit="1"/>
          </p:cNvSpPr>
          <p:nvPr/>
        </p:nvSpPr>
        <p:spPr bwMode="auto">
          <a:xfrm>
            <a:off x="6687123" y="2700451"/>
            <a:ext cx="5186045" cy="14047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Електрохімічний метод кількісного аналізу, в якому кінцеву точку титрування знаходять по залежності граничного дифузійного струму, який відповідає даній електрохімічній речовині від обʼєму доданого титранту</a:t>
            </a:r>
            <a:endParaRPr lang="en-IL" sz="1100">
              <a:effectLst/>
              <a:ea typeface="Times New Roman" panose="02020603050405020304" pitchFamily="18" charset="0"/>
              <a:cs typeface="Arial" panose="020B0604020202020204" pitchFamily="34" charset="0"/>
            </a:endParaRPr>
          </a:p>
        </p:txBody>
      </p:sp>
      <p:cxnSp>
        <p:nvCxnSpPr>
          <p:cNvPr id="26" name="Line 31">
            <a:extLst>
              <a:ext uri="{FF2B5EF4-FFF2-40B4-BE49-F238E27FC236}">
                <a16:creationId xmlns:a16="http://schemas.microsoft.com/office/drawing/2014/main" id="{F6A60201-5284-AB4D-B1E6-890FDCE35A7C}"/>
              </a:ext>
            </a:extLst>
          </p:cNvPr>
          <p:cNvCxnSpPr>
            <a:cxnSpLocks noRot="1" noChangeAspect="1" noEditPoints="1" noChangeArrowheads="1" noChangeShapeType="1"/>
            <a:endCxn id="24" idx="0"/>
          </p:cNvCxnSpPr>
          <p:nvPr/>
        </p:nvCxnSpPr>
        <p:spPr bwMode="auto">
          <a:xfrm flipH="1">
            <a:off x="9280146" y="2329317"/>
            <a:ext cx="2558" cy="37113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8" name="Line 33">
            <a:extLst>
              <a:ext uri="{FF2B5EF4-FFF2-40B4-BE49-F238E27FC236}">
                <a16:creationId xmlns:a16="http://schemas.microsoft.com/office/drawing/2014/main" id="{10A87CC0-2445-3A4F-8044-7D3AA2EA0270}"/>
              </a:ext>
            </a:extLst>
          </p:cNvPr>
          <p:cNvCxnSpPr>
            <a:cxnSpLocks noRot="1" noChangeAspect="1" noEditPoints="1" noChangeArrowheads="1" noChangeShapeType="1"/>
          </p:cNvCxnSpPr>
          <p:nvPr/>
        </p:nvCxnSpPr>
        <p:spPr bwMode="auto">
          <a:xfrm>
            <a:off x="9279510" y="4574350"/>
            <a:ext cx="0" cy="39512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9" name="Rectangle 28">
            <a:extLst>
              <a:ext uri="{FF2B5EF4-FFF2-40B4-BE49-F238E27FC236}">
                <a16:creationId xmlns:a16="http://schemas.microsoft.com/office/drawing/2014/main" id="{C3427302-4BBF-1E4D-9FFB-40ADAD9B51A5}"/>
              </a:ext>
            </a:extLst>
          </p:cNvPr>
          <p:cNvSpPr>
            <a:spLocks noRot="1" noChangeAspect="1" noEditPoints="1" noChangeArrowheads="1" noChangeShapeType="1" noTextEdit="1"/>
          </p:cNvSpPr>
          <p:nvPr/>
        </p:nvSpPr>
        <p:spPr bwMode="auto">
          <a:xfrm>
            <a:off x="6739193" y="4945484"/>
            <a:ext cx="5137913" cy="140470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Електрохімічний метод дослідження ті аналізу , який ґрунтується на визначенні залежності між рівноважним електродним потенціалом і термодинамічною активністю компонентів, які приймають участь у електрохімічній реакції</a:t>
            </a:r>
            <a:endParaRPr lang="en-IL" sz="1100">
              <a:effectLst/>
              <a:ea typeface="Times New Roman" panose="02020603050405020304" pitchFamily="18" charset="0"/>
              <a:cs typeface="Arial" panose="020B0604020202020204" pitchFamily="34" charset="0"/>
            </a:endParaRPr>
          </a:p>
        </p:txBody>
      </p:sp>
      <p:sp>
        <p:nvSpPr>
          <p:cNvPr id="30" name="AutoShape 35">
            <a:extLst>
              <a:ext uri="{FF2B5EF4-FFF2-40B4-BE49-F238E27FC236}">
                <a16:creationId xmlns:a16="http://schemas.microsoft.com/office/drawing/2014/main" id="{72E6ECCD-A0EF-CF40-B1E2-BD00491104EE}"/>
              </a:ext>
            </a:extLst>
          </p:cNvPr>
          <p:cNvSpPr>
            <a:spLocks noRot="1" noChangeAspect="1" noEditPoints="1" noChangeArrowheads="1" noChangeShapeType="1" noTextEdit="1"/>
          </p:cNvSpPr>
          <p:nvPr/>
        </p:nvSpPr>
        <p:spPr bwMode="auto">
          <a:xfrm>
            <a:off x="6687123" y="4162405"/>
            <a:ext cx="5186045" cy="419074"/>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Потенціометрія</a:t>
            </a:r>
            <a:endParaRPr lang="en-IL" sz="110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97827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Мета та </a:t>
            </a:r>
            <a:r>
              <a:rPr lang="ru-RU" dirty="0" err="1"/>
              <a:t>Завдання</a:t>
            </a:r>
            <a:r>
              <a:rPr lang="ru-RU" dirty="0"/>
              <a:t> Курсу</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uk-UA" b="1" dirty="0"/>
              <a:t>Мета </a:t>
            </a:r>
            <a:r>
              <a:rPr lang="uk-UA" b="1" dirty="0" err="1"/>
              <a:t>курсу:</a:t>
            </a:r>
            <a:r>
              <a:rPr lang="uk-UA" dirty="0" err="1"/>
              <a:t>Сформувати</a:t>
            </a:r>
            <a:r>
              <a:rPr lang="uk-UA" dirty="0"/>
              <a:t> поняття про основи деяких сучасних фізико-хімічних методів аналізу, знання яких дозволяє більш глибоко і обґрунтовано підходити до інтерпретації різноманітних результатів досліджень в фармацевтиці.</a:t>
            </a:r>
            <a:endParaRPr lang="en-IL" dirty="0"/>
          </a:p>
          <a:p>
            <a:pPr marL="0" indent="0">
              <a:buNone/>
            </a:pPr>
            <a:r>
              <a:rPr lang="uk-UA" b="1" dirty="0"/>
              <a:t>Завдання курсу:</a:t>
            </a:r>
            <a:endParaRPr lang="en-IL" dirty="0"/>
          </a:p>
          <a:p>
            <a:pPr marL="0" lvl="0" indent="0">
              <a:buNone/>
            </a:pPr>
            <a:r>
              <a:rPr lang="uk-UA" b="1" dirty="0"/>
              <a:t>Теоретичні</a:t>
            </a:r>
            <a:r>
              <a:rPr lang="uk-UA" dirty="0"/>
              <a:t>:</a:t>
            </a:r>
            <a:endParaRPr lang="en-IL" dirty="0"/>
          </a:p>
          <a:p>
            <a:r>
              <a:rPr lang="uk-UA" dirty="0"/>
              <a:t>Сформувати теоретичні основи основних фізико-хімічних методів аналізу: теоретичні основи методів, апаратура, техніка виконання аналізів.</a:t>
            </a:r>
            <a:endParaRPr lang="en-IL" dirty="0"/>
          </a:p>
          <a:p>
            <a:pPr marL="0" lvl="0" indent="0">
              <a:buNone/>
            </a:pPr>
            <a:r>
              <a:rPr lang="uk-UA" b="1" dirty="0"/>
              <a:t>Практичні:</a:t>
            </a:r>
            <a:endParaRPr lang="en-IL" dirty="0"/>
          </a:p>
          <a:p>
            <a:r>
              <a:rPr lang="uk-UA" dirty="0"/>
              <a:t>На основі теоретичних знань набути вміння, використовуючи фізико-хімічні методи аналізу, визначати склад і будову різноманітних лікарських препаратів неорганічної та органічної природи та виконувати кількісний аналіз сумішей.</a:t>
            </a:r>
            <a:endParaRPr lang="en-IL" dirty="0"/>
          </a:p>
        </p:txBody>
      </p:sp>
    </p:spTree>
    <p:extLst>
      <p:ext uri="{BB962C8B-B14F-4D97-AF65-F5344CB8AC3E}">
        <p14:creationId xmlns:p14="http://schemas.microsoft.com/office/powerpoint/2010/main" val="205997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7E3CE-22A9-2448-89AE-0F4F9E60503F}"/>
              </a:ext>
            </a:extLst>
          </p:cNvPr>
          <p:cNvSpPr>
            <a:spLocks noGrp="1"/>
          </p:cNvSpPr>
          <p:nvPr>
            <p:ph type="title"/>
          </p:nvPr>
        </p:nvSpPr>
        <p:spPr/>
        <p:txBody>
          <a:bodyPr/>
          <a:lstStyle/>
          <a:p>
            <a:r>
              <a:rPr lang="uk-UA" dirty="0"/>
              <a:t>Фармацевтичний аналіз</a:t>
            </a:r>
            <a:endParaRPr lang="en-IL" dirty="0"/>
          </a:p>
        </p:txBody>
      </p:sp>
      <p:sp>
        <p:nvSpPr>
          <p:cNvPr id="3" name="Content Placeholder 2">
            <a:extLst>
              <a:ext uri="{FF2B5EF4-FFF2-40B4-BE49-F238E27FC236}">
                <a16:creationId xmlns:a16="http://schemas.microsoft.com/office/drawing/2014/main" id="{04ACCE02-6FFB-6F4E-AE35-CBEC10680678}"/>
              </a:ext>
            </a:extLst>
          </p:cNvPr>
          <p:cNvSpPr>
            <a:spLocks noGrp="1"/>
          </p:cNvSpPr>
          <p:nvPr>
            <p:ph idx="1"/>
          </p:nvPr>
        </p:nvSpPr>
        <p:spPr>
          <a:xfrm>
            <a:off x="838200" y="1789611"/>
            <a:ext cx="10515600" cy="1325563"/>
          </a:xfrm>
        </p:spPr>
        <p:txBody>
          <a:bodyPr/>
          <a:lstStyle/>
          <a:p>
            <a:r>
              <a:rPr lang="uk-UA" dirty="0"/>
              <a:t>Сукупність методів, які дозволяють оцінити параметри якості біологічно активних речовин на всіх етапах існування ліків – від розробки та виробництва до реалізації</a:t>
            </a:r>
            <a:endParaRPr lang="en-IL" dirty="0"/>
          </a:p>
        </p:txBody>
      </p:sp>
      <p:sp>
        <p:nvSpPr>
          <p:cNvPr id="4" name="Rectangle 3">
            <a:extLst>
              <a:ext uri="{FF2B5EF4-FFF2-40B4-BE49-F238E27FC236}">
                <a16:creationId xmlns:a16="http://schemas.microsoft.com/office/drawing/2014/main" id="{F72AFFAD-BDD3-DC44-A982-841E99799419}"/>
              </a:ext>
            </a:extLst>
          </p:cNvPr>
          <p:cNvSpPr>
            <a:spLocks noChangeAspect="1" noEditPoints="1" noChangeArrowheads="1" noChangeShapeType="1" noTextEdit="1"/>
          </p:cNvSpPr>
          <p:nvPr/>
        </p:nvSpPr>
        <p:spPr bwMode="auto">
          <a:xfrm>
            <a:off x="4596830" y="3166072"/>
            <a:ext cx="2476500" cy="342900"/>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tabLst>
                <a:tab pos="2302510" algn="l"/>
              </a:tabLst>
            </a:pPr>
            <a:r>
              <a:rPr lang="uk-UA" sz="1200" b="1" i="1">
                <a:effectLst/>
                <a:latin typeface="Times New Roman" panose="02020603050405020304" pitchFamily="18" charset="0"/>
                <a:ea typeface="Times New Roman" panose="02020603050405020304" pitchFamily="18" charset="0"/>
                <a:cs typeface="Calibri" panose="020F0502020204030204" pitchFamily="34" charset="0"/>
              </a:rPr>
              <a:t>Форми контролю якості ліків</a:t>
            </a:r>
            <a:endParaRPr lang="en-IL" sz="1100">
              <a:effectLst/>
              <a:latin typeface="Calibri" panose="020F0502020204030204" pitchFamily="34" charset="0"/>
              <a:ea typeface="Times New Roman" panose="02020603050405020304" pitchFamily="18" charset="0"/>
            </a:endParaRPr>
          </a:p>
          <a:p>
            <a:pPr>
              <a:lnSpc>
                <a:spcPct val="115000"/>
              </a:lnSpc>
              <a:spcAft>
                <a:spcPts val="1000"/>
              </a:spcAft>
            </a:pPr>
            <a:r>
              <a:rPr lang="uk-UA" sz="1100">
                <a:effectLst/>
                <a:latin typeface="Calibri" panose="020F0502020204030204" pitchFamily="34" charset="0"/>
                <a:ea typeface="Times New Roman" panose="02020603050405020304" pitchFamily="18" charset="0"/>
              </a:rPr>
              <a:t> </a:t>
            </a:r>
            <a:endParaRPr lang="en-IL" sz="1100">
              <a:effectLst/>
              <a:latin typeface="Calibri" panose="020F0502020204030204" pitchFamily="34" charset="0"/>
              <a:ea typeface="Times New Roman" panose="02020603050405020304" pitchFamily="18" charset="0"/>
            </a:endParaRPr>
          </a:p>
        </p:txBody>
      </p:sp>
      <p:sp>
        <p:nvSpPr>
          <p:cNvPr id="5" name="Rectangle 4">
            <a:extLst>
              <a:ext uri="{FF2B5EF4-FFF2-40B4-BE49-F238E27FC236}">
                <a16:creationId xmlns:a16="http://schemas.microsoft.com/office/drawing/2014/main" id="{2514AA7C-8132-9B40-9847-688FB0DD8435}"/>
              </a:ext>
            </a:extLst>
          </p:cNvPr>
          <p:cNvSpPr>
            <a:spLocks noChangeAspect="1" noEditPoints="1" noChangeArrowheads="1" noChangeShapeType="1" noTextEdit="1"/>
          </p:cNvSpPr>
          <p:nvPr/>
        </p:nvSpPr>
        <p:spPr bwMode="auto">
          <a:xfrm>
            <a:off x="3156650" y="3905212"/>
            <a:ext cx="1440180" cy="5029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i="1">
                <a:effectLst/>
                <a:latin typeface="Times New Roman" panose="02020603050405020304" pitchFamily="18" charset="0"/>
                <a:ea typeface="Times New Roman" panose="02020603050405020304" pitchFamily="18" charset="0"/>
                <a:cs typeface="Calibri" panose="020F0502020204030204" pitchFamily="34" charset="0"/>
              </a:rPr>
              <a:t>Фармакопейний  аналіз</a:t>
            </a:r>
            <a:endParaRPr lang="en-IL" sz="1100">
              <a:effectLst/>
              <a:latin typeface="Calibri" panose="020F0502020204030204" pitchFamily="34" charset="0"/>
              <a:ea typeface="Times New Roman" panose="02020603050405020304" pitchFamily="18" charset="0"/>
            </a:endParaRPr>
          </a:p>
        </p:txBody>
      </p:sp>
      <p:sp>
        <p:nvSpPr>
          <p:cNvPr id="6" name="Rectangle 5">
            <a:extLst>
              <a:ext uri="{FF2B5EF4-FFF2-40B4-BE49-F238E27FC236}">
                <a16:creationId xmlns:a16="http://schemas.microsoft.com/office/drawing/2014/main" id="{7A5E6D7F-4073-2545-B85C-FCA369C2E74C}"/>
              </a:ext>
            </a:extLst>
          </p:cNvPr>
          <p:cNvSpPr>
            <a:spLocks noChangeAspect="1" noEditPoints="1" noChangeArrowheads="1" noChangeShapeType="1" noTextEdit="1"/>
          </p:cNvSpPr>
          <p:nvPr/>
        </p:nvSpPr>
        <p:spPr bwMode="auto">
          <a:xfrm>
            <a:off x="5114990" y="3950932"/>
            <a:ext cx="1440180" cy="7010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i="1">
                <a:effectLst/>
                <a:latin typeface="Times New Roman" panose="02020603050405020304" pitchFamily="18" charset="0"/>
                <a:ea typeface="Times New Roman" panose="02020603050405020304" pitchFamily="18" charset="0"/>
                <a:cs typeface="Calibri" panose="020F0502020204030204" pitchFamily="34" charset="0"/>
              </a:rPr>
              <a:t>Постадійний контроль у процесі виробництва</a:t>
            </a:r>
            <a:endParaRPr lang="en-IL" sz="1100">
              <a:effectLst/>
              <a:latin typeface="Calibri" panose="020F0502020204030204" pitchFamily="34" charset="0"/>
              <a:ea typeface="Times New Roman" panose="02020603050405020304" pitchFamily="18" charset="0"/>
            </a:endParaRPr>
          </a:p>
        </p:txBody>
      </p:sp>
      <p:sp>
        <p:nvSpPr>
          <p:cNvPr id="7" name="Rectangle 6">
            <a:extLst>
              <a:ext uri="{FF2B5EF4-FFF2-40B4-BE49-F238E27FC236}">
                <a16:creationId xmlns:a16="http://schemas.microsoft.com/office/drawing/2014/main" id="{2EEDB6BA-7BCD-1147-8CF4-E448E5F33913}"/>
              </a:ext>
            </a:extLst>
          </p:cNvPr>
          <p:cNvSpPr>
            <a:spLocks noChangeAspect="1" noEditPoints="1" noChangeArrowheads="1" noChangeShapeType="1" noTextEdit="1"/>
          </p:cNvSpPr>
          <p:nvPr/>
        </p:nvSpPr>
        <p:spPr bwMode="auto">
          <a:xfrm>
            <a:off x="7027610" y="3950932"/>
            <a:ext cx="1440180" cy="9296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i="1">
                <a:effectLst/>
                <a:latin typeface="Times New Roman" panose="02020603050405020304" pitchFamily="18" charset="0"/>
                <a:ea typeface="Times New Roman" panose="02020603050405020304" pitchFamily="18" charset="0"/>
                <a:cs typeface="Calibri" panose="020F0502020204030204" pitchFamily="34" charset="0"/>
              </a:rPr>
              <a:t>Аналіз лікарських форм індивідуального виготовлення</a:t>
            </a:r>
            <a:endParaRPr lang="en-IL" sz="1100">
              <a:effectLst/>
              <a:latin typeface="Calibri" panose="020F0502020204030204" pitchFamily="34" charset="0"/>
              <a:ea typeface="Times New Roman" panose="02020603050405020304" pitchFamily="18" charset="0"/>
            </a:endParaRPr>
          </a:p>
        </p:txBody>
      </p:sp>
      <p:sp>
        <p:nvSpPr>
          <p:cNvPr id="8" name="Rectangle 7">
            <a:extLst>
              <a:ext uri="{FF2B5EF4-FFF2-40B4-BE49-F238E27FC236}">
                <a16:creationId xmlns:a16="http://schemas.microsoft.com/office/drawing/2014/main" id="{A78504A4-5627-C64B-8E38-20F35D63E2A4}"/>
              </a:ext>
            </a:extLst>
          </p:cNvPr>
          <p:cNvSpPr>
            <a:spLocks noChangeAspect="1" noEditPoints="1" noChangeArrowheads="1" noChangeShapeType="1" noTextEdit="1"/>
          </p:cNvSpPr>
          <p:nvPr/>
        </p:nvSpPr>
        <p:spPr bwMode="auto">
          <a:xfrm>
            <a:off x="3857690" y="5025352"/>
            <a:ext cx="1440180" cy="4876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i="1">
                <a:effectLst/>
                <a:latin typeface="Times New Roman" panose="02020603050405020304" pitchFamily="18" charset="0"/>
                <a:ea typeface="Times New Roman" panose="02020603050405020304" pitchFamily="18" charset="0"/>
                <a:cs typeface="Calibri" panose="020F0502020204030204" pitchFamily="34" charset="0"/>
              </a:rPr>
              <a:t>Експрес-аналіз в умовах аптеки</a:t>
            </a:r>
            <a:endParaRPr lang="en-IL" sz="1100">
              <a:effectLst/>
              <a:latin typeface="Calibri" panose="020F0502020204030204" pitchFamily="34" charset="0"/>
              <a:ea typeface="Times New Roman" panose="02020603050405020304" pitchFamily="18" charset="0"/>
            </a:endParaRPr>
          </a:p>
        </p:txBody>
      </p:sp>
      <p:sp>
        <p:nvSpPr>
          <p:cNvPr id="9" name="Rectangle 8">
            <a:extLst>
              <a:ext uri="{FF2B5EF4-FFF2-40B4-BE49-F238E27FC236}">
                <a16:creationId xmlns:a16="http://schemas.microsoft.com/office/drawing/2014/main" id="{B9CAC218-3990-9D42-827B-2F9E2F0D8ED5}"/>
              </a:ext>
            </a:extLst>
          </p:cNvPr>
          <p:cNvSpPr>
            <a:spLocks noChangeAspect="1" noEditPoints="1" noChangeArrowheads="1" noChangeShapeType="1" noTextEdit="1"/>
          </p:cNvSpPr>
          <p:nvPr/>
        </p:nvSpPr>
        <p:spPr bwMode="auto">
          <a:xfrm>
            <a:off x="6174170" y="5025352"/>
            <a:ext cx="1653540" cy="4724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200" i="1">
                <a:effectLst/>
                <a:latin typeface="Times New Roman" panose="02020603050405020304" pitchFamily="18" charset="0"/>
                <a:ea typeface="Times New Roman" panose="02020603050405020304" pitchFamily="18" charset="0"/>
                <a:cs typeface="Calibri" panose="020F0502020204030204" pitchFamily="34" charset="0"/>
              </a:rPr>
              <a:t>Біофармацеватичний аналіз</a:t>
            </a:r>
            <a:endParaRPr lang="en-IL" sz="1100">
              <a:effectLst/>
              <a:latin typeface="Calibri" panose="020F0502020204030204" pitchFamily="34" charset="0"/>
              <a:ea typeface="Times New Roman" panose="02020603050405020304" pitchFamily="18" charset="0"/>
            </a:endParaRPr>
          </a:p>
        </p:txBody>
      </p:sp>
      <p:cxnSp>
        <p:nvCxnSpPr>
          <p:cNvPr id="10" name="AutoShape 12">
            <a:extLst>
              <a:ext uri="{FF2B5EF4-FFF2-40B4-BE49-F238E27FC236}">
                <a16:creationId xmlns:a16="http://schemas.microsoft.com/office/drawing/2014/main" id="{2AFC6311-2AB0-1948-8DD1-844D76FFF13A}"/>
              </a:ext>
            </a:extLst>
          </p:cNvPr>
          <p:cNvCxnSpPr>
            <a:cxnSpLocks noChangeAspect="1" noEditPoints="1" noChangeArrowheads="1" noChangeShapeType="1"/>
          </p:cNvCxnSpPr>
          <p:nvPr/>
        </p:nvCxnSpPr>
        <p:spPr bwMode="auto">
          <a:xfrm>
            <a:off x="5800790" y="3508972"/>
            <a:ext cx="0" cy="44196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 name="AutoShape 13">
            <a:extLst>
              <a:ext uri="{FF2B5EF4-FFF2-40B4-BE49-F238E27FC236}">
                <a16:creationId xmlns:a16="http://schemas.microsoft.com/office/drawing/2014/main" id="{925C73D7-3162-DB42-887D-7700999F3B61}"/>
              </a:ext>
            </a:extLst>
          </p:cNvPr>
          <p:cNvCxnSpPr>
            <a:cxnSpLocks noChangeAspect="1" noEditPoints="1" noChangeArrowheads="1" noChangeShapeType="1"/>
          </p:cNvCxnSpPr>
          <p:nvPr/>
        </p:nvCxnSpPr>
        <p:spPr bwMode="auto">
          <a:xfrm>
            <a:off x="4817810" y="3508972"/>
            <a:ext cx="0" cy="151638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2" name="AutoShape 14">
            <a:extLst>
              <a:ext uri="{FF2B5EF4-FFF2-40B4-BE49-F238E27FC236}">
                <a16:creationId xmlns:a16="http://schemas.microsoft.com/office/drawing/2014/main" id="{C9576910-205B-C64A-B71E-CEF713CD3E43}"/>
              </a:ext>
            </a:extLst>
          </p:cNvPr>
          <p:cNvCxnSpPr>
            <a:cxnSpLocks noChangeAspect="1" noEditPoints="1" noChangeArrowheads="1" noChangeShapeType="1"/>
          </p:cNvCxnSpPr>
          <p:nvPr/>
        </p:nvCxnSpPr>
        <p:spPr bwMode="auto">
          <a:xfrm>
            <a:off x="6753290" y="3508972"/>
            <a:ext cx="0" cy="151638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AutoShape 15">
            <a:extLst>
              <a:ext uri="{FF2B5EF4-FFF2-40B4-BE49-F238E27FC236}">
                <a16:creationId xmlns:a16="http://schemas.microsoft.com/office/drawing/2014/main" id="{EB198E70-AB6B-2244-9056-533CB5CDF02D}"/>
              </a:ext>
            </a:extLst>
          </p:cNvPr>
          <p:cNvCxnSpPr>
            <a:cxnSpLocks noChangeAspect="1" noEditPoints="1" noChangeArrowheads="1" noChangeShapeType="1"/>
          </p:cNvCxnSpPr>
          <p:nvPr/>
        </p:nvCxnSpPr>
        <p:spPr bwMode="auto">
          <a:xfrm flipH="1">
            <a:off x="4079305" y="3508972"/>
            <a:ext cx="570865" cy="39624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4" name="AutoShape 16">
            <a:extLst>
              <a:ext uri="{FF2B5EF4-FFF2-40B4-BE49-F238E27FC236}">
                <a16:creationId xmlns:a16="http://schemas.microsoft.com/office/drawing/2014/main" id="{84B3AB0B-94B1-2D4A-8AFE-9EAAA945F627}"/>
              </a:ext>
            </a:extLst>
          </p:cNvPr>
          <p:cNvCxnSpPr>
            <a:cxnSpLocks noChangeAspect="1" noEditPoints="1" noChangeArrowheads="1" noChangeShapeType="1"/>
          </p:cNvCxnSpPr>
          <p:nvPr/>
        </p:nvCxnSpPr>
        <p:spPr bwMode="auto">
          <a:xfrm>
            <a:off x="7027610" y="3508972"/>
            <a:ext cx="511175" cy="44196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5" name="Rectangle 14">
            <a:extLst>
              <a:ext uri="{FF2B5EF4-FFF2-40B4-BE49-F238E27FC236}">
                <a16:creationId xmlns:a16="http://schemas.microsoft.com/office/drawing/2014/main" id="{D0CC368F-2E15-D845-8746-AED987FD84E0}"/>
              </a:ext>
            </a:extLst>
          </p:cNvPr>
          <p:cNvSpPr>
            <a:spLocks noChangeAspect="1" noEditPoints="1" noChangeArrowheads="1" noChangeShapeType="1" noTextEdit="1"/>
          </p:cNvSpPr>
          <p:nvPr/>
        </p:nvSpPr>
        <p:spPr bwMode="auto">
          <a:xfrm>
            <a:off x="3503995" y="5970232"/>
            <a:ext cx="4750435" cy="342900"/>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tabLst>
                <a:tab pos="2302510" algn="l"/>
              </a:tabLst>
            </a:pPr>
            <a:r>
              <a:rPr lang="uk-UA" sz="1200" b="1" i="1">
                <a:effectLst/>
                <a:latin typeface="Times New Roman" panose="02020603050405020304" pitchFamily="18" charset="0"/>
                <a:ea typeface="Times New Roman" panose="02020603050405020304" pitchFamily="18" charset="0"/>
                <a:cs typeface="Calibri" panose="020F0502020204030204" pitchFamily="34" charset="0"/>
              </a:rPr>
              <a:t>Державна Фармакопея України</a:t>
            </a:r>
            <a:endParaRPr lang="en-IL" sz="1100">
              <a:effectLst/>
              <a:latin typeface="Calibri" panose="020F0502020204030204" pitchFamily="34" charset="0"/>
              <a:ea typeface="Times New Roman" panose="02020603050405020304" pitchFamily="18" charset="0"/>
            </a:endParaRPr>
          </a:p>
          <a:p>
            <a:pPr>
              <a:lnSpc>
                <a:spcPct val="115000"/>
              </a:lnSpc>
              <a:spcAft>
                <a:spcPts val="1000"/>
              </a:spcAft>
            </a:pPr>
            <a:r>
              <a:rPr lang="uk-UA" sz="1100">
                <a:effectLst/>
                <a:latin typeface="Calibri" panose="020F0502020204030204" pitchFamily="34" charset="0"/>
                <a:ea typeface="Times New Roman" panose="02020603050405020304" pitchFamily="18" charset="0"/>
              </a:rPr>
              <a:t> </a:t>
            </a:r>
            <a:endParaRPr lang="en-IL" sz="1100">
              <a:effectLst/>
              <a:latin typeface="Calibri" panose="020F0502020204030204" pitchFamily="34" charset="0"/>
              <a:ea typeface="Times New Roman" panose="02020603050405020304" pitchFamily="18" charset="0"/>
            </a:endParaRPr>
          </a:p>
        </p:txBody>
      </p:sp>
      <p:cxnSp>
        <p:nvCxnSpPr>
          <p:cNvPr id="16" name="AutoShape 18">
            <a:extLst>
              <a:ext uri="{FF2B5EF4-FFF2-40B4-BE49-F238E27FC236}">
                <a16:creationId xmlns:a16="http://schemas.microsoft.com/office/drawing/2014/main" id="{602EBA5B-3D8F-A742-B793-A770F77A02C4}"/>
              </a:ext>
            </a:extLst>
          </p:cNvPr>
          <p:cNvCxnSpPr>
            <a:cxnSpLocks noChangeAspect="1" noEditPoints="1" noChangeArrowheads="1" noChangeShapeType="1"/>
          </p:cNvCxnSpPr>
          <p:nvPr/>
        </p:nvCxnSpPr>
        <p:spPr bwMode="auto">
          <a:xfrm flipV="1">
            <a:off x="5800790" y="4651972"/>
            <a:ext cx="0" cy="131826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7" name="AutoShape 19">
            <a:extLst>
              <a:ext uri="{FF2B5EF4-FFF2-40B4-BE49-F238E27FC236}">
                <a16:creationId xmlns:a16="http://schemas.microsoft.com/office/drawing/2014/main" id="{CC1C6749-1580-E24F-A97B-2AB6A3CBAE8D}"/>
              </a:ext>
            </a:extLst>
          </p:cNvPr>
          <p:cNvCxnSpPr>
            <a:cxnSpLocks noChangeAspect="1" noEditPoints="1" noChangeArrowheads="1" noChangeShapeType="1"/>
          </p:cNvCxnSpPr>
          <p:nvPr/>
        </p:nvCxnSpPr>
        <p:spPr bwMode="auto">
          <a:xfrm flipV="1">
            <a:off x="6974270" y="5513032"/>
            <a:ext cx="0" cy="45720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8" name="AutoShape 20">
            <a:extLst>
              <a:ext uri="{FF2B5EF4-FFF2-40B4-BE49-F238E27FC236}">
                <a16:creationId xmlns:a16="http://schemas.microsoft.com/office/drawing/2014/main" id="{CFE6A66B-63E8-D94B-A748-B4342871D1D0}"/>
              </a:ext>
            </a:extLst>
          </p:cNvPr>
          <p:cNvCxnSpPr>
            <a:cxnSpLocks noChangeAspect="1" noEditPoints="1" noChangeArrowheads="1" noChangeShapeType="1"/>
          </p:cNvCxnSpPr>
          <p:nvPr/>
        </p:nvCxnSpPr>
        <p:spPr bwMode="auto">
          <a:xfrm flipV="1">
            <a:off x="4497770" y="5497792"/>
            <a:ext cx="0" cy="45720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9" name="AutoShape 21">
            <a:extLst>
              <a:ext uri="{FF2B5EF4-FFF2-40B4-BE49-F238E27FC236}">
                <a16:creationId xmlns:a16="http://schemas.microsoft.com/office/drawing/2014/main" id="{78F233D2-511B-2743-BB11-0326129BDDA9}"/>
              </a:ext>
            </a:extLst>
          </p:cNvPr>
          <p:cNvCxnSpPr>
            <a:cxnSpLocks noChangeAspect="1" noEditPoints="1" noChangeArrowheads="1" noChangeShapeType="1"/>
          </p:cNvCxnSpPr>
          <p:nvPr/>
        </p:nvCxnSpPr>
        <p:spPr bwMode="auto">
          <a:xfrm flipV="1">
            <a:off x="8119175" y="4880572"/>
            <a:ext cx="0" cy="108966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0" name="AutoShape 22">
            <a:extLst>
              <a:ext uri="{FF2B5EF4-FFF2-40B4-BE49-F238E27FC236}">
                <a16:creationId xmlns:a16="http://schemas.microsoft.com/office/drawing/2014/main" id="{D05EB0D4-A14C-F149-A782-4940DFAF102C}"/>
              </a:ext>
            </a:extLst>
          </p:cNvPr>
          <p:cNvCxnSpPr>
            <a:cxnSpLocks noChangeAspect="1" noEditPoints="1" noChangeArrowheads="1" noChangeShapeType="1"/>
          </p:cNvCxnSpPr>
          <p:nvPr/>
        </p:nvCxnSpPr>
        <p:spPr bwMode="auto">
          <a:xfrm flipV="1">
            <a:off x="3667190" y="4408132"/>
            <a:ext cx="0" cy="1546860"/>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845895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5A245-6244-9B48-9A1F-7D275505C37C}"/>
              </a:ext>
            </a:extLst>
          </p:cNvPr>
          <p:cNvSpPr>
            <a:spLocks noGrp="1"/>
          </p:cNvSpPr>
          <p:nvPr>
            <p:ph type="title"/>
          </p:nvPr>
        </p:nvSpPr>
        <p:spPr/>
        <p:txBody>
          <a:bodyPr/>
          <a:lstStyle/>
          <a:p>
            <a:r>
              <a:rPr lang="uk-UA" dirty="0"/>
              <a:t>Державна Фармакопея України (ДФУ)</a:t>
            </a:r>
            <a:endParaRPr lang="en-IL" dirty="0"/>
          </a:p>
        </p:txBody>
      </p:sp>
      <p:sp>
        <p:nvSpPr>
          <p:cNvPr id="3" name="Content Placeholder 2">
            <a:extLst>
              <a:ext uri="{FF2B5EF4-FFF2-40B4-BE49-F238E27FC236}">
                <a16:creationId xmlns:a16="http://schemas.microsoft.com/office/drawing/2014/main" id="{E1F23AD0-95F9-DE4A-BCF3-FA5032E39957}"/>
              </a:ext>
            </a:extLst>
          </p:cNvPr>
          <p:cNvSpPr>
            <a:spLocks noGrp="1"/>
          </p:cNvSpPr>
          <p:nvPr>
            <p:ph idx="1"/>
          </p:nvPr>
        </p:nvSpPr>
        <p:spPr>
          <a:xfrm>
            <a:off x="838200" y="1789611"/>
            <a:ext cx="5257800" cy="4703264"/>
          </a:xfrm>
        </p:spPr>
        <p:txBody>
          <a:bodyPr/>
          <a:lstStyle/>
          <a:p>
            <a:r>
              <a:rPr lang="uk-UA" dirty="0"/>
              <a:t>Основний документ, що регламентує стандарти якості лікарських засобів. </a:t>
            </a:r>
            <a:endParaRPr lang="en-IL" dirty="0"/>
          </a:p>
          <a:p>
            <a:r>
              <a:rPr lang="uk-UA" dirty="0"/>
              <a:t>Правовий акт, що містить загальні вимоги до лікарських засобів, фармакопейні статті, а також методики контролю якості лікарських засобів</a:t>
            </a:r>
            <a:endParaRPr lang="en-IL" dirty="0"/>
          </a:p>
          <a:p>
            <a:endParaRPr lang="en-IL" dirty="0"/>
          </a:p>
        </p:txBody>
      </p:sp>
      <p:sp>
        <p:nvSpPr>
          <p:cNvPr id="4" name="Rectangle 3">
            <a:extLst>
              <a:ext uri="{FF2B5EF4-FFF2-40B4-BE49-F238E27FC236}">
                <a16:creationId xmlns:a16="http://schemas.microsoft.com/office/drawing/2014/main" id="{DC303AF1-7C43-E54F-AB5A-E125F0BB5670}"/>
              </a:ext>
            </a:extLst>
          </p:cNvPr>
          <p:cNvSpPr>
            <a:spLocks noChangeAspect="1" noEditPoints="1" noChangeArrowheads="1" noChangeShapeType="1" noTextEdit="1"/>
          </p:cNvSpPr>
          <p:nvPr/>
        </p:nvSpPr>
        <p:spPr bwMode="auto">
          <a:xfrm>
            <a:off x="6095999" y="1789611"/>
            <a:ext cx="5257799" cy="3539134"/>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indent="180340" algn="just">
              <a:lnSpc>
                <a:spcPct val="115000"/>
              </a:lnSpc>
              <a:spcAft>
                <a:spcPts val="1000"/>
              </a:spcAft>
              <a:tabLst>
                <a:tab pos="2302510" algn="l"/>
              </a:tabLst>
            </a:pPr>
            <a:r>
              <a:rPr lang="uk-UA" sz="2400">
                <a:effectLst/>
                <a:ea typeface="Times New Roman" panose="02020603050405020304" pitchFamily="18" charset="0"/>
                <a:cs typeface="Calibri" panose="020F0502020204030204" pitchFamily="34" charset="0"/>
              </a:rPr>
              <a:t>ДФУ має законодавчий характер. Її вимоги, що висуваються до лікарських засобів, обов</a:t>
            </a:r>
            <a:r>
              <a:rPr lang="uk-UA" sz="2400">
                <a:effectLst/>
                <a:ea typeface="Times New Roman" panose="02020603050405020304" pitchFamily="18" charset="0"/>
              </a:rPr>
              <a:t>ʼ</a:t>
            </a:r>
            <a:r>
              <a:rPr lang="uk-UA" sz="2400">
                <a:effectLst/>
                <a:ea typeface="Times New Roman" panose="02020603050405020304" pitchFamily="18" charset="0"/>
                <a:cs typeface="Calibri" panose="020F0502020204030204" pitchFamily="34" charset="0"/>
              </a:rPr>
              <a:t>язкові для всіх підприємств і установ України, які виробляють, зберегають, контролюють, реалізують і застосовують лікарські засоби, незалежно від форми власності</a:t>
            </a:r>
            <a:endParaRPr lang="en-IL" sz="2000">
              <a:effectLst/>
              <a:ea typeface="Times New Roman" panose="02020603050405020304" pitchFamily="18" charset="0"/>
            </a:endParaRPr>
          </a:p>
          <a:p>
            <a:pPr algn="just">
              <a:lnSpc>
                <a:spcPct val="115000"/>
              </a:lnSpc>
              <a:spcAft>
                <a:spcPts val="1000"/>
              </a:spcAft>
            </a:pPr>
            <a:r>
              <a:rPr lang="uk-UA" sz="2000">
                <a:effectLst/>
                <a:ea typeface="Times New Roman" panose="02020603050405020304" pitchFamily="18" charset="0"/>
              </a:rPr>
              <a:t> </a:t>
            </a:r>
            <a:endParaRPr lang="en-IL" sz="2000">
              <a:effectLst/>
              <a:ea typeface="Times New Roman" panose="02020603050405020304" pitchFamily="18" charset="0"/>
            </a:endParaRPr>
          </a:p>
        </p:txBody>
      </p:sp>
    </p:spTree>
    <p:extLst>
      <p:ext uri="{BB962C8B-B14F-4D97-AF65-F5344CB8AC3E}">
        <p14:creationId xmlns:p14="http://schemas.microsoft.com/office/powerpoint/2010/main" val="385330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EBDBB-5974-E34A-A783-767D2EE161CD}"/>
              </a:ext>
            </a:extLst>
          </p:cNvPr>
          <p:cNvSpPr>
            <a:spLocks noGrp="1"/>
          </p:cNvSpPr>
          <p:nvPr>
            <p:ph type="title"/>
          </p:nvPr>
        </p:nvSpPr>
        <p:spPr/>
        <p:txBody>
          <a:bodyPr>
            <a:normAutofit fontScale="90000"/>
          </a:bodyPr>
          <a:lstStyle/>
          <a:p>
            <a:pPr>
              <a:lnSpc>
                <a:spcPct val="115000"/>
              </a:lnSpc>
              <a:spcAft>
                <a:spcPts val="1000"/>
              </a:spcAft>
              <a:tabLst>
                <a:tab pos="2302510" algn="l"/>
              </a:tabLst>
            </a:pPr>
            <a:r>
              <a:rPr lang="uk-UA" dirty="0">
                <a:ea typeface="Times New Roman" panose="02020603050405020304" pitchFamily="18" charset="0"/>
                <a:cs typeface="Arial" panose="020B0604020202020204" pitchFamily="34" charset="0"/>
              </a:rPr>
              <a:t>Методи дослідження лікарських препаратів</a:t>
            </a:r>
            <a:endParaRPr lang="en-IL" dirty="0"/>
          </a:p>
        </p:txBody>
      </p:sp>
      <p:sp>
        <p:nvSpPr>
          <p:cNvPr id="6" name="AutoShape 85">
            <a:extLst>
              <a:ext uri="{FF2B5EF4-FFF2-40B4-BE49-F238E27FC236}">
                <a16:creationId xmlns:a16="http://schemas.microsoft.com/office/drawing/2014/main" id="{DA81D631-4319-FB44-BEF0-587DCE9B16B1}"/>
              </a:ext>
            </a:extLst>
          </p:cNvPr>
          <p:cNvSpPr>
            <a:spLocks noChangeAspect="1" noEditPoints="1" noChangeArrowheads="1" noChangeShapeType="1" noTextEdit="1"/>
          </p:cNvSpPr>
          <p:nvPr/>
        </p:nvSpPr>
        <p:spPr bwMode="auto">
          <a:xfrm>
            <a:off x="3683030" y="2452906"/>
            <a:ext cx="4825939" cy="4572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Фізичні</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uk-UA" sz="14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7" name="AutoShape 86">
            <a:extLst>
              <a:ext uri="{FF2B5EF4-FFF2-40B4-BE49-F238E27FC236}">
                <a16:creationId xmlns:a16="http://schemas.microsoft.com/office/drawing/2014/main" id="{9023AEEB-1771-6E48-9A22-91A95D2F96E6}"/>
              </a:ext>
            </a:extLst>
          </p:cNvPr>
          <p:cNvSpPr>
            <a:spLocks noChangeAspect="1" noEditPoints="1" noChangeArrowheads="1" noChangeShapeType="1" noTextEdit="1"/>
          </p:cNvSpPr>
          <p:nvPr/>
        </p:nvSpPr>
        <p:spPr bwMode="auto">
          <a:xfrm>
            <a:off x="3683030" y="5058946"/>
            <a:ext cx="4825939" cy="457835"/>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Хімічні</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uk-UA" sz="14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9" name="AutoShape 88">
            <a:extLst>
              <a:ext uri="{FF2B5EF4-FFF2-40B4-BE49-F238E27FC236}">
                <a16:creationId xmlns:a16="http://schemas.microsoft.com/office/drawing/2014/main" id="{08DB8112-B249-D142-AAB2-3D670FE46CEA}"/>
              </a:ext>
            </a:extLst>
          </p:cNvPr>
          <p:cNvSpPr>
            <a:spLocks noChangeAspect="1" noEditPoints="1" noChangeArrowheads="1" noChangeShapeType="1" noTextEdit="1"/>
          </p:cNvSpPr>
          <p:nvPr/>
        </p:nvSpPr>
        <p:spPr bwMode="auto">
          <a:xfrm>
            <a:off x="3683030" y="3321586"/>
            <a:ext cx="4825939" cy="4572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Фізико-хімічні</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uk-UA" sz="14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
        <p:nvSpPr>
          <p:cNvPr id="11" name="AutoShape 90">
            <a:extLst>
              <a:ext uri="{FF2B5EF4-FFF2-40B4-BE49-F238E27FC236}">
                <a16:creationId xmlns:a16="http://schemas.microsoft.com/office/drawing/2014/main" id="{9FA9F212-4927-8E47-90E7-341617B4EF0E}"/>
              </a:ext>
            </a:extLst>
          </p:cNvPr>
          <p:cNvSpPr>
            <a:spLocks noChangeAspect="1" noEditPoints="1" noChangeArrowheads="1" noChangeShapeType="1" noTextEdit="1"/>
          </p:cNvSpPr>
          <p:nvPr/>
        </p:nvSpPr>
        <p:spPr bwMode="auto">
          <a:xfrm>
            <a:off x="3683030" y="4190266"/>
            <a:ext cx="4825939" cy="457200"/>
          </a:xfrm>
          <a:prstGeom prst="octagon">
            <a:avLst>
              <a:gd name="adj" fmla="val 29287"/>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Біологічні</a:t>
            </a:r>
            <a:endParaRPr lang="en-IL" sz="1100">
              <a:effectLst/>
              <a:ea typeface="Times New Roman" panose="02020603050405020304" pitchFamily="18" charset="0"/>
              <a:cs typeface="Arial" panose="020B0604020202020204" pitchFamily="34" charset="0"/>
            </a:endParaRPr>
          </a:p>
          <a:p>
            <a:pPr>
              <a:lnSpc>
                <a:spcPct val="115000"/>
              </a:lnSpc>
              <a:spcAft>
                <a:spcPts val="1000"/>
              </a:spcAft>
            </a:pPr>
            <a:r>
              <a:rPr lang="uk-UA" sz="1400" b="1">
                <a:effectLst/>
                <a:ea typeface="Times New Roman" panose="02020603050405020304" pitchFamily="18" charset="0"/>
                <a:cs typeface="Arial" panose="020B0604020202020204" pitchFamily="34" charset="0"/>
              </a:rPr>
              <a:t> </a:t>
            </a:r>
            <a:endParaRPr lang="en-IL" sz="110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64171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7BA42-B707-7F4A-8CAD-5DD20CAD5849}"/>
              </a:ext>
            </a:extLst>
          </p:cNvPr>
          <p:cNvSpPr>
            <a:spLocks noGrp="1"/>
          </p:cNvSpPr>
          <p:nvPr>
            <p:ph type="title"/>
          </p:nvPr>
        </p:nvSpPr>
        <p:spPr/>
        <p:txBody>
          <a:bodyPr>
            <a:normAutofit/>
          </a:bodyPr>
          <a:lstStyle/>
          <a:p>
            <a:r>
              <a:rPr lang="uk-UA" dirty="0">
                <a:ea typeface="Times New Roman" panose="02020603050405020304" pitchFamily="18" charset="0"/>
                <a:cs typeface="Arial" panose="020B0604020202020204" pitchFamily="34" charset="0"/>
              </a:rPr>
              <a:t>Фізико-хімічні методи аналізу лікарських препаратів</a:t>
            </a:r>
            <a:endParaRPr lang="en-IL" dirty="0"/>
          </a:p>
        </p:txBody>
      </p:sp>
      <p:sp>
        <p:nvSpPr>
          <p:cNvPr id="6" name="Rectangle 5">
            <a:extLst>
              <a:ext uri="{FF2B5EF4-FFF2-40B4-BE49-F238E27FC236}">
                <a16:creationId xmlns:a16="http://schemas.microsoft.com/office/drawing/2014/main" id="{5A56C117-A0AC-614B-A20B-12F06693EF7A}"/>
              </a:ext>
            </a:extLst>
          </p:cNvPr>
          <p:cNvSpPr>
            <a:spLocks noChangeAspect="1" noEditPoints="1" noChangeArrowheads="1" noChangeShapeType="1" noTextEdit="1"/>
          </p:cNvSpPr>
          <p:nvPr/>
        </p:nvSpPr>
        <p:spPr bwMode="auto">
          <a:xfrm>
            <a:off x="1131065" y="1921081"/>
            <a:ext cx="2982578" cy="470347"/>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b="1" i="1">
                <a:effectLst/>
                <a:ea typeface="Times New Roman" panose="02020603050405020304" pitchFamily="18" charset="0"/>
                <a:cs typeface="Arial" panose="020B0604020202020204" pitchFamily="34" charset="0"/>
              </a:rPr>
              <a:t>Оптичні методи</a:t>
            </a:r>
            <a:endParaRPr lang="en-IL" sz="1400">
              <a:effectLst/>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777186D5-9204-8846-A7F9-B5188DEB6B86}"/>
              </a:ext>
            </a:extLst>
          </p:cNvPr>
          <p:cNvSpPr>
            <a:spLocks noChangeAspect="1" noEditPoints="1" noChangeArrowheads="1" noChangeShapeType="1" noTextEdit="1"/>
          </p:cNvSpPr>
          <p:nvPr/>
        </p:nvSpPr>
        <p:spPr bwMode="auto">
          <a:xfrm>
            <a:off x="4665426" y="1921081"/>
            <a:ext cx="2982579" cy="470347"/>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b="1" i="1">
                <a:effectLst/>
                <a:ea typeface="Times New Roman" panose="02020603050405020304" pitchFamily="18" charset="0"/>
                <a:cs typeface="Arial" panose="020B0604020202020204" pitchFamily="34" charset="0"/>
              </a:rPr>
              <a:t>Хроматографія</a:t>
            </a:r>
            <a:endParaRPr lang="en-IL" sz="1400">
              <a:effectLst/>
              <a:ea typeface="Times New Roman" panose="02020603050405020304" pitchFamily="18" charset="0"/>
              <a:cs typeface="Arial" panose="020B0604020202020204" pitchFamily="34" charset="0"/>
            </a:endParaRPr>
          </a:p>
        </p:txBody>
      </p:sp>
      <p:sp>
        <p:nvSpPr>
          <p:cNvPr id="10" name="Rectangle 9">
            <a:extLst>
              <a:ext uri="{FF2B5EF4-FFF2-40B4-BE49-F238E27FC236}">
                <a16:creationId xmlns:a16="http://schemas.microsoft.com/office/drawing/2014/main" id="{8876B559-BCFD-3945-A531-4CBE3DE87478}"/>
              </a:ext>
            </a:extLst>
          </p:cNvPr>
          <p:cNvSpPr>
            <a:spLocks noChangeAspect="1" noEditPoints="1" noChangeArrowheads="1" noChangeShapeType="1" noTextEdit="1"/>
          </p:cNvSpPr>
          <p:nvPr/>
        </p:nvSpPr>
        <p:spPr bwMode="auto">
          <a:xfrm>
            <a:off x="4662020" y="2779206"/>
            <a:ext cx="2982588" cy="272478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a:effectLst/>
                <a:ea typeface="Times New Roman" panose="02020603050405020304" pitchFamily="18" charset="0"/>
                <a:cs typeface="Arial" panose="020B0604020202020204" pitchFamily="34" charset="0"/>
              </a:rPr>
              <a:t>Тонкошарова</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Газо-рідинна</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Рідино-рідинна</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Йон-обмінна</a:t>
            </a:r>
            <a:endParaRPr lang="en-IL" sz="1400">
              <a:effectLst/>
              <a:ea typeface="Times New Roman" panose="02020603050405020304" pitchFamily="18" charset="0"/>
              <a:cs typeface="Arial" panose="020B0604020202020204" pitchFamily="34" charset="0"/>
            </a:endParaRPr>
          </a:p>
        </p:txBody>
      </p:sp>
      <p:cxnSp>
        <p:nvCxnSpPr>
          <p:cNvPr id="11" name="AutoShape 99">
            <a:extLst>
              <a:ext uri="{FF2B5EF4-FFF2-40B4-BE49-F238E27FC236}">
                <a16:creationId xmlns:a16="http://schemas.microsoft.com/office/drawing/2014/main" id="{0186C126-D31F-664F-AEAC-F6BCE1274EEF}"/>
              </a:ext>
            </a:extLst>
          </p:cNvPr>
          <p:cNvCxnSpPr>
            <a:cxnSpLocks noChangeAspect="1" noEditPoints="1" noChangeArrowheads="1" noChangeShapeType="1"/>
            <a:stCxn id="7" idx="2"/>
          </p:cNvCxnSpPr>
          <p:nvPr/>
        </p:nvCxnSpPr>
        <p:spPr bwMode="auto">
          <a:xfrm>
            <a:off x="6156716" y="2391428"/>
            <a:ext cx="0" cy="387778"/>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2" name="Rectangle 11">
            <a:extLst>
              <a:ext uri="{FF2B5EF4-FFF2-40B4-BE49-F238E27FC236}">
                <a16:creationId xmlns:a16="http://schemas.microsoft.com/office/drawing/2014/main" id="{D7793269-AFB6-8042-AD70-97072867E3F5}"/>
              </a:ext>
            </a:extLst>
          </p:cNvPr>
          <p:cNvSpPr>
            <a:spLocks noChangeAspect="1" noEditPoints="1" noChangeArrowheads="1" noChangeShapeType="1" noTextEdit="1"/>
          </p:cNvSpPr>
          <p:nvPr/>
        </p:nvSpPr>
        <p:spPr bwMode="auto">
          <a:xfrm>
            <a:off x="1131082" y="2779207"/>
            <a:ext cx="2982576" cy="274529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a:effectLst/>
                <a:ea typeface="Times New Roman" panose="02020603050405020304" pitchFamily="18" charset="0"/>
                <a:cs typeface="Arial" panose="020B0604020202020204" pitchFamily="34" charset="0"/>
              </a:rPr>
              <a:t>Рефрактометрія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Поляріметрія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Фотоколориметрія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Спектрофотометрія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Нефелометрія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Люмінісцентний аналіз</a:t>
            </a:r>
            <a:endParaRPr lang="en-IL" sz="1400">
              <a:effectLst/>
              <a:ea typeface="Times New Roman" panose="02020603050405020304" pitchFamily="18" charset="0"/>
              <a:cs typeface="Arial" panose="020B0604020202020204" pitchFamily="34" charset="0"/>
            </a:endParaRPr>
          </a:p>
        </p:txBody>
      </p:sp>
      <p:cxnSp>
        <p:nvCxnSpPr>
          <p:cNvPr id="13" name="AutoShape 101">
            <a:extLst>
              <a:ext uri="{FF2B5EF4-FFF2-40B4-BE49-F238E27FC236}">
                <a16:creationId xmlns:a16="http://schemas.microsoft.com/office/drawing/2014/main" id="{58634272-F562-ED4D-BDE1-3D66859830AF}"/>
              </a:ext>
            </a:extLst>
          </p:cNvPr>
          <p:cNvCxnSpPr>
            <a:cxnSpLocks noChangeAspect="1" noEditPoints="1" noChangeArrowheads="1" noChangeShapeType="1"/>
          </p:cNvCxnSpPr>
          <p:nvPr/>
        </p:nvCxnSpPr>
        <p:spPr bwMode="auto">
          <a:xfrm>
            <a:off x="2645869" y="2391428"/>
            <a:ext cx="0" cy="379324"/>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4" name="Rectangle 13">
            <a:extLst>
              <a:ext uri="{FF2B5EF4-FFF2-40B4-BE49-F238E27FC236}">
                <a16:creationId xmlns:a16="http://schemas.microsoft.com/office/drawing/2014/main" id="{045FBECB-4D0F-D849-8E6F-A77BD0CCCC1B}"/>
              </a:ext>
            </a:extLst>
          </p:cNvPr>
          <p:cNvSpPr>
            <a:spLocks noChangeAspect="1" noEditPoints="1" noChangeArrowheads="1" noChangeShapeType="1" noTextEdit="1"/>
          </p:cNvSpPr>
          <p:nvPr/>
        </p:nvSpPr>
        <p:spPr bwMode="auto">
          <a:xfrm>
            <a:off x="8078343" y="1921081"/>
            <a:ext cx="2982579" cy="470347"/>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b="1" i="1">
                <a:effectLst/>
                <a:ea typeface="Times New Roman" panose="02020603050405020304" pitchFamily="18" charset="0"/>
                <a:cs typeface="Arial" panose="020B0604020202020204" pitchFamily="34" charset="0"/>
              </a:rPr>
              <a:t>Електрохімічніметоди</a:t>
            </a:r>
            <a:endParaRPr lang="en-IL" sz="1400">
              <a:effectLst/>
              <a:ea typeface="Times New Roman" panose="02020603050405020304" pitchFamily="18" charset="0"/>
              <a:cs typeface="Arial" panose="020B0604020202020204" pitchFamily="34" charset="0"/>
            </a:endParaRPr>
          </a:p>
        </p:txBody>
      </p:sp>
      <p:cxnSp>
        <p:nvCxnSpPr>
          <p:cNvPr id="15" name="AutoShape 103">
            <a:extLst>
              <a:ext uri="{FF2B5EF4-FFF2-40B4-BE49-F238E27FC236}">
                <a16:creationId xmlns:a16="http://schemas.microsoft.com/office/drawing/2014/main" id="{4F9C751B-FDC7-3144-9874-D8CBC6A71435}"/>
              </a:ext>
            </a:extLst>
          </p:cNvPr>
          <p:cNvCxnSpPr>
            <a:cxnSpLocks noChangeAspect="1" noEditPoints="1" noChangeArrowheads="1" noChangeShapeType="1"/>
            <a:stCxn id="14" idx="2"/>
            <a:endCxn id="16" idx="0"/>
          </p:cNvCxnSpPr>
          <p:nvPr/>
        </p:nvCxnSpPr>
        <p:spPr bwMode="auto">
          <a:xfrm>
            <a:off x="9569633" y="2391428"/>
            <a:ext cx="5" cy="387778"/>
          </a:xfrm>
          <a:prstGeom prst="straightConnector1">
            <a:avLst/>
          </a:prstGeom>
          <a:noFill/>
          <a:ln w="31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6" name="Rectangle 15">
            <a:extLst>
              <a:ext uri="{FF2B5EF4-FFF2-40B4-BE49-F238E27FC236}">
                <a16:creationId xmlns:a16="http://schemas.microsoft.com/office/drawing/2014/main" id="{026C706F-AF7A-AD4E-BA86-A12678194C8C}"/>
              </a:ext>
            </a:extLst>
          </p:cNvPr>
          <p:cNvSpPr>
            <a:spLocks noChangeAspect="1" noEditPoints="1" noChangeArrowheads="1" noChangeShapeType="1" noTextEdit="1"/>
          </p:cNvSpPr>
          <p:nvPr/>
        </p:nvSpPr>
        <p:spPr bwMode="auto">
          <a:xfrm>
            <a:off x="8078343" y="2779206"/>
            <a:ext cx="2982589" cy="272478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uk-UA" sz="1600">
                <a:effectLst/>
                <a:ea typeface="Times New Roman" panose="02020603050405020304" pitchFamily="18" charset="0"/>
                <a:cs typeface="Arial" panose="020B0604020202020204" pitchFamily="34" charset="0"/>
              </a:rPr>
              <a:t>Амперометрія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Кондуктометрія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Потенціометрія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Полярографія</a:t>
            </a:r>
            <a:endParaRPr lang="en-IL" sz="14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600">
                <a:effectLst/>
                <a:ea typeface="Times New Roman" panose="02020603050405020304" pitchFamily="18" charset="0"/>
                <a:cs typeface="Arial" panose="020B0604020202020204" pitchFamily="34" charset="0"/>
              </a:rPr>
              <a:t>Кулонометрія</a:t>
            </a:r>
            <a:endParaRPr lang="en-IL" sz="140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94241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265E1-AAB7-3E41-8155-5CE99783EE2A}"/>
              </a:ext>
            </a:extLst>
          </p:cNvPr>
          <p:cNvSpPr>
            <a:spLocks noGrp="1"/>
          </p:cNvSpPr>
          <p:nvPr>
            <p:ph type="title"/>
          </p:nvPr>
        </p:nvSpPr>
        <p:spPr/>
        <p:txBody>
          <a:bodyPr>
            <a:normAutofit/>
          </a:bodyPr>
          <a:lstStyle/>
          <a:p>
            <a:r>
              <a:rPr lang="uk-UA" dirty="0">
                <a:ea typeface="Times New Roman" panose="02020603050405020304" pitchFamily="18" charset="0"/>
                <a:cs typeface="Arial" panose="020B0604020202020204" pitchFamily="34" charset="0"/>
              </a:rPr>
              <a:t>Визначення фізичних властивостей органічних </a:t>
            </a:r>
            <a:r>
              <a:rPr lang="uk-UA" dirty="0" err="1">
                <a:ea typeface="Times New Roman" panose="02020603050405020304" pitchFamily="18" charset="0"/>
                <a:cs typeface="Arial" panose="020B0604020202020204" pitchFamily="34" charset="0"/>
              </a:rPr>
              <a:t>сполук</a:t>
            </a:r>
            <a:endParaRPr lang="en-IL" dirty="0"/>
          </a:p>
        </p:txBody>
      </p:sp>
      <p:sp>
        <p:nvSpPr>
          <p:cNvPr id="5" name="AutoShape 74">
            <a:extLst>
              <a:ext uri="{FF2B5EF4-FFF2-40B4-BE49-F238E27FC236}">
                <a16:creationId xmlns:a16="http://schemas.microsoft.com/office/drawing/2014/main" id="{F9E6EAEB-5560-D647-8BE2-628659DB908E}"/>
              </a:ext>
            </a:extLst>
          </p:cNvPr>
          <p:cNvSpPr>
            <a:spLocks noRot="1" noChangeAspect="1" noEditPoints="1" noChangeArrowheads="1" noChangeShapeType="1" noTextEdit="1"/>
          </p:cNvSpPr>
          <p:nvPr/>
        </p:nvSpPr>
        <p:spPr bwMode="auto">
          <a:xfrm>
            <a:off x="929089" y="2098131"/>
            <a:ext cx="4634424" cy="8001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Визначення температури плавлення</a:t>
            </a:r>
            <a:endParaRPr lang="en-IL" sz="11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Тпл.</a:t>
            </a:r>
            <a:endParaRPr lang="en-IL" sz="1100">
              <a:effectLst/>
              <a:ea typeface="Times New Roman" panose="02020603050405020304" pitchFamily="18" charset="0"/>
              <a:cs typeface="Arial" panose="020B0604020202020204" pitchFamily="34" charset="0"/>
            </a:endParaRPr>
          </a:p>
        </p:txBody>
      </p:sp>
      <p:sp>
        <p:nvSpPr>
          <p:cNvPr id="6" name="Rectangle 5">
            <a:extLst>
              <a:ext uri="{FF2B5EF4-FFF2-40B4-BE49-F238E27FC236}">
                <a16:creationId xmlns:a16="http://schemas.microsoft.com/office/drawing/2014/main" id="{503C707E-0BF7-D346-B6ED-CBFD242165D7}"/>
              </a:ext>
            </a:extLst>
          </p:cNvPr>
          <p:cNvSpPr>
            <a:spLocks noRot="1" noChangeAspect="1" noEditPoints="1" noChangeArrowheads="1" noChangeShapeType="1" noTextEdit="1"/>
          </p:cNvSpPr>
          <p:nvPr/>
        </p:nvSpPr>
        <p:spPr bwMode="auto">
          <a:xfrm>
            <a:off x="929089" y="3186234"/>
            <a:ext cx="4634429" cy="26212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Для твердої речовини температура плавлення є його характерною константою. Чиста речовина плавиться у вузькому температурному інтервалі – від десятих градуса до одного-двох градусів. Присутність у речовині домішок знижує температуру плавлення. Крім того, збільшується і температурний інтервал плавлення. Ціми властивостями користуються для встановлення ідентичності двох речовин (“змішана проба”).</a:t>
            </a:r>
            <a:endParaRPr lang="en-IL" sz="1100">
              <a:effectLst/>
              <a:ea typeface="Times New Roman" panose="02020603050405020304" pitchFamily="18" charset="0"/>
              <a:cs typeface="Arial" panose="020B0604020202020204" pitchFamily="34" charset="0"/>
            </a:endParaRPr>
          </a:p>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Визначення температури плавлення проводять в капілярі, який опущений разом з термометром у спеціальний сосуд (прилад), що нагрівається </a:t>
            </a:r>
            <a:endParaRPr lang="en-IL" sz="1100">
              <a:effectLst/>
              <a:ea typeface="Times New Roman" panose="02020603050405020304" pitchFamily="18" charset="0"/>
              <a:cs typeface="Arial" panose="020B0604020202020204" pitchFamily="34" charset="0"/>
            </a:endParaRPr>
          </a:p>
        </p:txBody>
      </p:sp>
      <p:sp>
        <p:nvSpPr>
          <p:cNvPr id="7" name="AutoShape 76">
            <a:extLst>
              <a:ext uri="{FF2B5EF4-FFF2-40B4-BE49-F238E27FC236}">
                <a16:creationId xmlns:a16="http://schemas.microsoft.com/office/drawing/2014/main" id="{4137853C-C40A-0542-BCAA-F6635F4CC0B9}"/>
              </a:ext>
            </a:extLst>
          </p:cNvPr>
          <p:cNvSpPr>
            <a:spLocks noRot="1" noChangeAspect="1" noEditPoints="1" noChangeArrowheads="1" noChangeShapeType="1" noTextEdit="1"/>
          </p:cNvSpPr>
          <p:nvPr/>
        </p:nvSpPr>
        <p:spPr bwMode="auto">
          <a:xfrm>
            <a:off x="6575604" y="2098131"/>
            <a:ext cx="4634424" cy="8001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Визначення температури кипіння</a:t>
            </a:r>
            <a:endParaRPr lang="en-IL" sz="1100">
              <a:effectLst/>
              <a:ea typeface="Times New Roman" panose="02020603050405020304" pitchFamily="18" charset="0"/>
              <a:cs typeface="Arial" panose="020B0604020202020204" pitchFamily="34" charset="0"/>
            </a:endParaRPr>
          </a:p>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Ткип.</a:t>
            </a:r>
            <a:endParaRPr lang="en-IL" sz="1100">
              <a:effectLst/>
              <a:ea typeface="Times New Roman" panose="02020603050405020304" pitchFamily="18" charset="0"/>
              <a:cs typeface="Arial" panose="020B0604020202020204" pitchFamily="34" charset="0"/>
            </a:endParaRPr>
          </a:p>
        </p:txBody>
      </p:sp>
      <p:sp>
        <p:nvSpPr>
          <p:cNvPr id="8" name="Rectangle 7">
            <a:extLst>
              <a:ext uri="{FF2B5EF4-FFF2-40B4-BE49-F238E27FC236}">
                <a16:creationId xmlns:a16="http://schemas.microsoft.com/office/drawing/2014/main" id="{58A8C044-494B-F543-96A2-2078690282CC}"/>
              </a:ext>
            </a:extLst>
          </p:cNvPr>
          <p:cNvSpPr>
            <a:spLocks noRot="1" noChangeAspect="1" noEditPoints="1" noChangeArrowheads="1" noChangeShapeType="1" noTextEdit="1"/>
          </p:cNvSpPr>
          <p:nvPr/>
        </p:nvSpPr>
        <p:spPr bwMode="auto">
          <a:xfrm>
            <a:off x="6575604" y="3186234"/>
            <a:ext cx="4634422" cy="26212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Температура кипіння є важливою константою рідкої речовини. Визначення температури кипіння проводять при перегонці рідини. Чиста речовина кипіть при постійній температурі, якщо не змінюється зовнішній тиск. Чим більш чиста  частина, тим більш вузький інтервал початку та закінчення перегонки. Індивідуальна речовина кипіть у вузькому температурному інтервалі, який відповідає 0,52°.</a:t>
            </a:r>
            <a:endParaRPr lang="en-IL" sz="1100">
              <a:effectLst/>
              <a:ea typeface="Times New Roman" panose="02020603050405020304" pitchFamily="18" charset="0"/>
              <a:cs typeface="Arial" panose="020B0604020202020204" pitchFamily="34" charset="0"/>
            </a:endParaRPr>
          </a:p>
        </p:txBody>
      </p:sp>
      <p:cxnSp>
        <p:nvCxnSpPr>
          <p:cNvPr id="11" name="Line 80">
            <a:extLst>
              <a:ext uri="{FF2B5EF4-FFF2-40B4-BE49-F238E27FC236}">
                <a16:creationId xmlns:a16="http://schemas.microsoft.com/office/drawing/2014/main" id="{E08DA0E5-DA17-1045-9154-4E0FDFECED28}"/>
              </a:ext>
            </a:extLst>
          </p:cNvPr>
          <p:cNvCxnSpPr>
            <a:cxnSpLocks noRot="1" noChangeAspect="1" noEditPoints="1" noChangeArrowheads="1" noChangeShapeType="1"/>
          </p:cNvCxnSpPr>
          <p:nvPr/>
        </p:nvCxnSpPr>
        <p:spPr bwMode="auto">
          <a:xfrm>
            <a:off x="3234368" y="2957634"/>
            <a:ext cx="0"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Line 82">
            <a:extLst>
              <a:ext uri="{FF2B5EF4-FFF2-40B4-BE49-F238E27FC236}">
                <a16:creationId xmlns:a16="http://schemas.microsoft.com/office/drawing/2014/main" id="{5DBA43FD-DF1C-8B43-9C9D-2FBC0159AA8C}"/>
              </a:ext>
            </a:extLst>
          </p:cNvPr>
          <p:cNvCxnSpPr>
            <a:cxnSpLocks noRot="1" noChangeAspect="1" noEditPoints="1" noChangeArrowheads="1" noChangeShapeType="1"/>
          </p:cNvCxnSpPr>
          <p:nvPr/>
        </p:nvCxnSpPr>
        <p:spPr bwMode="auto">
          <a:xfrm>
            <a:off x="8902917" y="2957634"/>
            <a:ext cx="0"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202161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C64A8-B4EE-BB41-8E0D-8067A9E7C8DE}"/>
              </a:ext>
            </a:extLst>
          </p:cNvPr>
          <p:cNvSpPr>
            <a:spLocks noGrp="1"/>
          </p:cNvSpPr>
          <p:nvPr>
            <p:ph type="title"/>
          </p:nvPr>
        </p:nvSpPr>
        <p:spPr/>
        <p:txBody>
          <a:bodyPr>
            <a:normAutofit fontScale="90000"/>
          </a:bodyPr>
          <a:lstStyle/>
          <a:p>
            <a:r>
              <a:rPr lang="uk-UA" dirty="0">
                <a:ea typeface="Times New Roman" panose="02020603050405020304" pitchFamily="18" charset="0"/>
                <a:cs typeface="Arial" panose="020B0604020202020204" pitchFamily="34" charset="0"/>
              </a:rPr>
              <a:t>Визначення фізичних властивостей органічних </a:t>
            </a:r>
            <a:r>
              <a:rPr lang="uk-UA" dirty="0" err="1">
                <a:ea typeface="Times New Roman" panose="02020603050405020304" pitchFamily="18" charset="0"/>
                <a:cs typeface="Arial" panose="020B0604020202020204" pitchFamily="34" charset="0"/>
              </a:rPr>
              <a:t>сполук</a:t>
            </a:r>
            <a:br>
              <a:rPr lang="en-IL" sz="3200" dirty="0">
                <a:ea typeface="Times New Roman" panose="02020603050405020304" pitchFamily="18" charset="0"/>
                <a:cs typeface="Arial" panose="020B0604020202020204" pitchFamily="34" charset="0"/>
              </a:rPr>
            </a:br>
            <a:endParaRPr lang="en-IL" dirty="0"/>
          </a:p>
        </p:txBody>
      </p:sp>
      <p:sp>
        <p:nvSpPr>
          <p:cNvPr id="5" name="AutoShape 59">
            <a:extLst>
              <a:ext uri="{FF2B5EF4-FFF2-40B4-BE49-F238E27FC236}">
                <a16:creationId xmlns:a16="http://schemas.microsoft.com/office/drawing/2014/main" id="{0A2A2F6A-C3D1-9E41-A7BF-0E24A2E53FA8}"/>
              </a:ext>
            </a:extLst>
          </p:cNvPr>
          <p:cNvSpPr>
            <a:spLocks noRot="1" noChangeAspect="1" noEditPoints="1" noChangeArrowheads="1" noChangeShapeType="1" noTextEdit="1"/>
          </p:cNvSpPr>
          <p:nvPr/>
        </p:nvSpPr>
        <p:spPr bwMode="auto">
          <a:xfrm>
            <a:off x="417721" y="1600615"/>
            <a:ext cx="3449473" cy="583486"/>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Визначення густини</a:t>
            </a:r>
            <a:endParaRPr lang="en-IL" sz="1100">
              <a:effectLst/>
              <a:ea typeface="Times New Roman" panose="02020603050405020304" pitchFamily="18" charset="0"/>
              <a:cs typeface="Arial" panose="020B0604020202020204" pitchFamily="34" charset="0"/>
            </a:endParaRPr>
          </a:p>
        </p:txBody>
      </p:sp>
      <p:sp>
        <p:nvSpPr>
          <p:cNvPr id="6" name="Rectangle 5">
            <a:extLst>
              <a:ext uri="{FF2B5EF4-FFF2-40B4-BE49-F238E27FC236}">
                <a16:creationId xmlns:a16="http://schemas.microsoft.com/office/drawing/2014/main" id="{DC2760F4-A583-6246-B7C0-F54D5BADDE06}"/>
              </a:ext>
            </a:extLst>
          </p:cNvPr>
          <p:cNvSpPr>
            <a:spLocks noRot="1" noChangeAspect="1" noEditPoints="1" noChangeArrowheads="1" noChangeShapeType="1" noTextEdit="1"/>
          </p:cNvSpPr>
          <p:nvPr/>
        </p:nvSpPr>
        <p:spPr bwMode="auto">
          <a:xfrm>
            <a:off x="417721" y="2400715"/>
            <a:ext cx="3449473" cy="402605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Густина відноситься до характерних констант чистої речовини. Величина її залежить від  температури.</a:t>
            </a:r>
            <a:r>
              <a:rPr lang="uk-UA" sz="1100">
                <a:effectLst/>
                <a:ea typeface="Times New Roman" panose="02020603050405020304" pitchFamily="18" charset="0"/>
                <a:cs typeface="Arial" panose="020B0604020202020204" pitchFamily="34" charset="0"/>
              </a:rPr>
              <a:t> </a:t>
            </a:r>
            <a:r>
              <a:rPr lang="uk-UA" sz="1200">
                <a:effectLst/>
                <a:ea typeface="Times New Roman" panose="02020603050405020304" pitchFamily="18" charset="0"/>
                <a:cs typeface="Arial" panose="020B0604020202020204" pitchFamily="34" charset="0"/>
              </a:rPr>
              <a:t>Звичайно визначають відносту гутсину частіше всього по воді, густина якої при 4°С дорівнює одиниці (0,99997 г/см</a:t>
            </a:r>
            <a:r>
              <a:rPr lang="uk-UA" sz="1200" baseline="30000">
                <a:effectLst/>
                <a:ea typeface="Times New Roman" panose="02020603050405020304" pitchFamily="18" charset="0"/>
                <a:cs typeface="Arial" panose="020B0604020202020204" pitchFamily="34" charset="0"/>
              </a:rPr>
              <a:t>3</a:t>
            </a:r>
            <a:r>
              <a:rPr lang="uk-UA" sz="1200">
                <a:effectLst/>
                <a:ea typeface="Times New Roman" panose="02020603050405020304" pitchFamily="18" charset="0"/>
                <a:cs typeface="Arial" panose="020B0604020202020204" pitchFamily="34" charset="0"/>
              </a:rPr>
              <a:t>).</a:t>
            </a:r>
            <a:endParaRPr lang="en-IL" sz="1100">
              <a:effectLst/>
              <a:ea typeface="Times New Roman" panose="02020603050405020304" pitchFamily="18" charset="0"/>
              <a:cs typeface="Arial" panose="020B0604020202020204" pitchFamily="34" charset="0"/>
            </a:endParaRPr>
          </a:p>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Для швидкого визначення густини  рідких речовин використовують ареометри.</a:t>
            </a:r>
            <a:endParaRPr lang="en-IL" sz="1100">
              <a:effectLst/>
              <a:ea typeface="Times New Roman" panose="02020603050405020304" pitchFamily="18" charset="0"/>
              <a:cs typeface="Arial" panose="020B0604020202020204" pitchFamily="34" charset="0"/>
            </a:endParaRPr>
          </a:p>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Для більш точного визначення густини рідких речовин використовують пікнометри ємністю 1-2 см</a:t>
            </a:r>
            <a:r>
              <a:rPr lang="uk-UA" sz="1200" baseline="30000">
                <a:effectLst/>
                <a:ea typeface="Times New Roman" panose="02020603050405020304" pitchFamily="18" charset="0"/>
                <a:cs typeface="Arial" panose="020B0604020202020204" pitchFamily="34" charset="0"/>
              </a:rPr>
              <a:t>3</a:t>
            </a:r>
            <a:r>
              <a:rPr lang="uk-UA" sz="1200">
                <a:effectLst/>
                <a:ea typeface="Times New Roman" panose="02020603050405020304" pitchFamily="18" charset="0"/>
                <a:cs typeface="Arial" panose="020B0604020202020204" pitchFamily="34" charset="0"/>
              </a:rPr>
              <a:t>.</a:t>
            </a:r>
            <a:endParaRPr lang="en-IL" sz="1100">
              <a:effectLst/>
              <a:ea typeface="Times New Roman" panose="02020603050405020304" pitchFamily="18" charset="0"/>
              <a:cs typeface="Arial" panose="020B0604020202020204" pitchFamily="34" charset="0"/>
            </a:endParaRPr>
          </a:p>
          <a:p>
            <a:pPr indent="228600" algn="just">
              <a:lnSpc>
                <a:spcPct val="115000"/>
              </a:lnSpc>
              <a:spcAft>
                <a:spcPts val="1000"/>
              </a:spcAft>
            </a:pPr>
            <a:r>
              <a:rPr lang="uk-UA" sz="1200">
                <a:effectLst/>
                <a:ea typeface="Times New Roman" panose="02020603050405020304" pitchFamily="18" charset="0"/>
                <a:cs typeface="Arial" panose="020B0604020202020204" pitchFamily="34" charset="0"/>
              </a:rPr>
              <a:t>Достатньо точно густину рідких та твердих речовин можна виміряти за допомогою гідрастатичних терезів, у якості яких використовують звичайні аналітичні терези</a:t>
            </a:r>
            <a:endParaRPr lang="en-IL" sz="1100">
              <a:effectLst/>
              <a:ea typeface="Times New Roman" panose="02020603050405020304" pitchFamily="18" charset="0"/>
              <a:cs typeface="Arial" panose="020B0604020202020204" pitchFamily="34" charset="0"/>
            </a:endParaRPr>
          </a:p>
        </p:txBody>
      </p:sp>
      <p:sp>
        <p:nvSpPr>
          <p:cNvPr id="7" name="AutoShape 61">
            <a:extLst>
              <a:ext uri="{FF2B5EF4-FFF2-40B4-BE49-F238E27FC236}">
                <a16:creationId xmlns:a16="http://schemas.microsoft.com/office/drawing/2014/main" id="{4EC2F9D4-A4C5-F64F-95FB-80055763E56A}"/>
              </a:ext>
            </a:extLst>
          </p:cNvPr>
          <p:cNvSpPr>
            <a:spLocks noRot="1" noChangeAspect="1" noEditPoints="1" noChangeArrowheads="1" noChangeShapeType="1" noTextEdit="1"/>
          </p:cNvSpPr>
          <p:nvPr/>
        </p:nvSpPr>
        <p:spPr bwMode="auto">
          <a:xfrm>
            <a:off x="4370945" y="1595675"/>
            <a:ext cx="3450109" cy="5715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Визначення показника заломлення</a:t>
            </a:r>
            <a:endParaRPr lang="en-IL" sz="1100">
              <a:effectLst/>
              <a:ea typeface="Times New Roman" panose="02020603050405020304" pitchFamily="18" charset="0"/>
              <a:cs typeface="Arial" panose="020B0604020202020204" pitchFamily="34" charset="0"/>
            </a:endParaRPr>
          </a:p>
        </p:txBody>
      </p:sp>
      <p:sp>
        <p:nvSpPr>
          <p:cNvPr id="8" name="Rectangle 7">
            <a:extLst>
              <a:ext uri="{FF2B5EF4-FFF2-40B4-BE49-F238E27FC236}">
                <a16:creationId xmlns:a16="http://schemas.microsoft.com/office/drawing/2014/main" id="{7C11E053-9724-FE47-8014-D46D9F002B48}"/>
              </a:ext>
            </a:extLst>
          </p:cNvPr>
          <p:cNvSpPr>
            <a:spLocks noRot="1" noChangeAspect="1" noEditPoints="1" noChangeArrowheads="1" noChangeShapeType="1" noTextEdit="1"/>
          </p:cNvSpPr>
          <p:nvPr/>
        </p:nvSpPr>
        <p:spPr bwMode="auto">
          <a:xfrm>
            <a:off x="4366500" y="2400715"/>
            <a:ext cx="3450109" cy="402605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Показник заломлення відноситься до най важливіших фізичних констант речовин та перевірки їхньої чистоти. Значення показника заломлення залежить від температури, зі зростанням температури величина його знижується.</a:t>
            </a:r>
            <a:endParaRPr lang="en-IL" sz="1100">
              <a:effectLst/>
              <a:ea typeface="Times New Roman" panose="02020603050405020304" pitchFamily="18" charset="0"/>
              <a:cs typeface="Arial" panose="020B0604020202020204" pitchFamily="34" charset="0"/>
            </a:endParaRPr>
          </a:p>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Зі зміною концентрації розчину величина показника заломлення змінюється. </a:t>
            </a:r>
            <a:endParaRPr lang="en-IL" sz="1100">
              <a:effectLst/>
              <a:ea typeface="Times New Roman" panose="02020603050405020304" pitchFamily="18" charset="0"/>
              <a:cs typeface="Arial" panose="020B0604020202020204" pitchFamily="34" charset="0"/>
            </a:endParaRPr>
          </a:p>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При позначенні величини показника заломлення вказують індексами температуру та довжину хвилі ( ). Для визначення показника заломлення використовують рефрактометри різної модифікації</a:t>
            </a:r>
            <a:endParaRPr lang="en-IL" sz="1100">
              <a:effectLst/>
              <a:ea typeface="Times New Roman" panose="02020603050405020304" pitchFamily="18" charset="0"/>
              <a:cs typeface="Arial" panose="020B0604020202020204" pitchFamily="34" charset="0"/>
            </a:endParaRPr>
          </a:p>
        </p:txBody>
      </p:sp>
      <p:cxnSp>
        <p:nvCxnSpPr>
          <p:cNvPr id="11" name="Line 65">
            <a:extLst>
              <a:ext uri="{FF2B5EF4-FFF2-40B4-BE49-F238E27FC236}">
                <a16:creationId xmlns:a16="http://schemas.microsoft.com/office/drawing/2014/main" id="{8FCA12AE-EC6C-3F4D-9519-D3DDF62BBD7E}"/>
              </a:ext>
            </a:extLst>
          </p:cNvPr>
          <p:cNvCxnSpPr>
            <a:cxnSpLocks noRot="1" noChangeAspect="1" noEditPoints="1" noChangeArrowheads="1" noChangeShapeType="1"/>
          </p:cNvCxnSpPr>
          <p:nvPr/>
        </p:nvCxnSpPr>
        <p:spPr bwMode="auto">
          <a:xfrm>
            <a:off x="2017921" y="2172115"/>
            <a:ext cx="0"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Line 67">
            <a:extLst>
              <a:ext uri="{FF2B5EF4-FFF2-40B4-BE49-F238E27FC236}">
                <a16:creationId xmlns:a16="http://schemas.microsoft.com/office/drawing/2014/main" id="{048C80E2-9E4C-5A40-B80D-FD4745BBDC6C}"/>
              </a:ext>
            </a:extLst>
          </p:cNvPr>
          <p:cNvCxnSpPr>
            <a:cxnSpLocks noRot="1" noChangeAspect="1" noEditPoints="1" noChangeArrowheads="1" noChangeShapeType="1"/>
          </p:cNvCxnSpPr>
          <p:nvPr/>
        </p:nvCxnSpPr>
        <p:spPr bwMode="auto">
          <a:xfrm>
            <a:off x="5519184" y="2172115"/>
            <a:ext cx="635" cy="22860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4" name="AutoShape 68">
            <a:extLst>
              <a:ext uri="{FF2B5EF4-FFF2-40B4-BE49-F238E27FC236}">
                <a16:creationId xmlns:a16="http://schemas.microsoft.com/office/drawing/2014/main" id="{0BE57D74-433D-3D40-B948-F0B66478355F}"/>
              </a:ext>
            </a:extLst>
          </p:cNvPr>
          <p:cNvSpPr>
            <a:spLocks noRot="1" noChangeAspect="1" noEditPoints="1" noChangeArrowheads="1" noChangeShapeType="1" noTextEdit="1"/>
          </p:cNvSpPr>
          <p:nvPr/>
        </p:nvSpPr>
        <p:spPr bwMode="auto">
          <a:xfrm>
            <a:off x="8324805" y="1600615"/>
            <a:ext cx="3446081" cy="57150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ea typeface="Times New Roman" panose="02020603050405020304" pitchFamily="18" charset="0"/>
                <a:cs typeface="Arial" panose="020B0604020202020204" pitchFamily="34" charset="0"/>
              </a:rPr>
              <a:t>Визначення питомого кута обертання</a:t>
            </a:r>
            <a:endParaRPr lang="en-IL" sz="1100">
              <a:effectLst/>
              <a:ea typeface="Times New Roman" panose="02020603050405020304" pitchFamily="18" charset="0"/>
              <a:cs typeface="Arial" panose="020B0604020202020204" pitchFamily="34" charset="0"/>
            </a:endParaRPr>
          </a:p>
        </p:txBody>
      </p:sp>
      <p:sp>
        <p:nvSpPr>
          <p:cNvPr id="15" name="Rectangle 14">
            <a:extLst>
              <a:ext uri="{FF2B5EF4-FFF2-40B4-BE49-F238E27FC236}">
                <a16:creationId xmlns:a16="http://schemas.microsoft.com/office/drawing/2014/main" id="{B3ED4682-6B48-C141-A1E1-779F1413B785}"/>
              </a:ext>
            </a:extLst>
          </p:cNvPr>
          <p:cNvSpPr>
            <a:spLocks noRot="1" noChangeAspect="1" noEditPoints="1" noChangeArrowheads="1" noChangeShapeType="1" noTextEdit="1"/>
          </p:cNvSpPr>
          <p:nvPr/>
        </p:nvSpPr>
        <p:spPr bwMode="auto">
          <a:xfrm>
            <a:off x="8324170" y="2400715"/>
            <a:ext cx="3446081" cy="402605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indent="226695" algn="just">
              <a:lnSpc>
                <a:spcPct val="115000"/>
              </a:lnSpc>
              <a:spcAft>
                <a:spcPts val="1000"/>
              </a:spcAft>
            </a:pPr>
            <a:r>
              <a:rPr lang="uk-UA" sz="1200">
                <a:effectLst/>
                <a:ea typeface="Times New Roman" panose="02020603050405020304" pitchFamily="18" charset="0"/>
                <a:cs typeface="Arial" panose="020B0604020202020204" pitchFamily="34" charset="0"/>
              </a:rPr>
              <a:t>Для порівняння (визначення) оптичної активності різних енантіомерів користуються значенням питомого обертання , вимірюваного при 20 ºC відносно D-лінії натрію (539,3 нм) за допомогою поляриметру. Питоме обертання характеризує оптичну активність енантіомеру при його концентрації 1 г/см</a:t>
            </a:r>
            <a:r>
              <a:rPr lang="uk-UA" sz="1200" baseline="30000">
                <a:effectLst/>
                <a:ea typeface="Times New Roman" panose="02020603050405020304" pitchFamily="18" charset="0"/>
                <a:cs typeface="Arial" panose="020B0604020202020204" pitchFamily="34" charset="0"/>
              </a:rPr>
              <a:t>3</a:t>
            </a:r>
            <a:r>
              <a:rPr lang="uk-UA" sz="1200">
                <a:effectLst/>
                <a:ea typeface="Times New Roman" panose="02020603050405020304" pitchFamily="18" charset="0"/>
                <a:cs typeface="Arial" panose="020B0604020202020204" pitchFamily="34" charset="0"/>
              </a:rPr>
              <a:t> і довжині трубки 1 дм</a:t>
            </a:r>
            <a:endParaRPr lang="en-IL" sz="110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2076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ECB16-81C9-174B-A1B8-48CBEEF1DB5F}"/>
              </a:ext>
            </a:extLst>
          </p:cNvPr>
          <p:cNvSpPr>
            <a:spLocks noGrp="1"/>
          </p:cNvSpPr>
          <p:nvPr>
            <p:ph type="title"/>
          </p:nvPr>
        </p:nvSpPr>
        <p:spPr/>
        <p:txBody>
          <a:bodyPr/>
          <a:lstStyle/>
          <a:p>
            <a:r>
              <a:rPr lang="uk-UA" dirty="0"/>
              <a:t>Хроматографія</a:t>
            </a:r>
            <a:endParaRPr lang="en-IL" dirty="0"/>
          </a:p>
        </p:txBody>
      </p:sp>
      <p:sp>
        <p:nvSpPr>
          <p:cNvPr id="6" name="AutoShape 196">
            <a:extLst>
              <a:ext uri="{FF2B5EF4-FFF2-40B4-BE49-F238E27FC236}">
                <a16:creationId xmlns:a16="http://schemas.microsoft.com/office/drawing/2014/main" id="{237209AB-0F40-C543-9A0A-9E1D40B71C19}"/>
              </a:ext>
            </a:extLst>
          </p:cNvPr>
          <p:cNvSpPr>
            <a:spLocks noChangeAspect="1" noEditPoints="1" noChangeArrowheads="1" noChangeShapeType="1" noTextEdit="1"/>
          </p:cNvSpPr>
          <p:nvPr/>
        </p:nvSpPr>
        <p:spPr bwMode="auto">
          <a:xfrm>
            <a:off x="838199" y="1678277"/>
            <a:ext cx="4443322" cy="63246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Метод розділення, аналізу та фізико-хімічного дослідження речовин</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cxnSp>
        <p:nvCxnSpPr>
          <p:cNvPr id="8" name="Line 199">
            <a:extLst>
              <a:ext uri="{FF2B5EF4-FFF2-40B4-BE49-F238E27FC236}">
                <a16:creationId xmlns:a16="http://schemas.microsoft.com/office/drawing/2014/main" id="{049E18AE-632A-104F-83B3-FE7AA29A2E77}"/>
              </a:ext>
            </a:extLst>
          </p:cNvPr>
          <p:cNvCxnSpPr>
            <a:cxnSpLocks noChangeAspect="1" noEditPoints="1" noChangeArrowheads="1" noChangeShapeType="1"/>
          </p:cNvCxnSpPr>
          <p:nvPr/>
        </p:nvCxnSpPr>
        <p:spPr bwMode="auto">
          <a:xfrm>
            <a:off x="8596233" y="2310737"/>
            <a:ext cx="0" cy="3517691"/>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cxnSp>
      <p:cxnSp>
        <p:nvCxnSpPr>
          <p:cNvPr id="9" name="Line 200">
            <a:extLst>
              <a:ext uri="{FF2B5EF4-FFF2-40B4-BE49-F238E27FC236}">
                <a16:creationId xmlns:a16="http://schemas.microsoft.com/office/drawing/2014/main" id="{CDF5E018-6065-5545-A88A-80AC6ED414B7}"/>
              </a:ext>
            </a:extLst>
          </p:cNvPr>
          <p:cNvCxnSpPr>
            <a:cxnSpLocks noChangeAspect="1" noEditPoints="1" noChangeArrowheads="1" noChangeShapeType="1"/>
          </p:cNvCxnSpPr>
          <p:nvPr/>
        </p:nvCxnSpPr>
        <p:spPr bwMode="auto">
          <a:xfrm>
            <a:off x="8139033" y="2313996"/>
            <a:ext cx="914400"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0" name="Line 201">
            <a:extLst>
              <a:ext uri="{FF2B5EF4-FFF2-40B4-BE49-F238E27FC236}">
                <a16:creationId xmlns:a16="http://schemas.microsoft.com/office/drawing/2014/main" id="{48D6B1F4-7685-A340-A59C-3879A08511E0}"/>
              </a:ext>
            </a:extLst>
          </p:cNvPr>
          <p:cNvCxnSpPr>
            <a:cxnSpLocks noChangeAspect="1" noEditPoints="1" noChangeArrowheads="1" noChangeShapeType="1"/>
          </p:cNvCxnSpPr>
          <p:nvPr/>
        </p:nvCxnSpPr>
        <p:spPr bwMode="auto">
          <a:xfrm>
            <a:off x="8136595" y="4131830"/>
            <a:ext cx="914400"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 name="Line 202">
            <a:extLst>
              <a:ext uri="{FF2B5EF4-FFF2-40B4-BE49-F238E27FC236}">
                <a16:creationId xmlns:a16="http://schemas.microsoft.com/office/drawing/2014/main" id="{7C9EF581-D120-7A4B-8214-DA6B91345F40}"/>
              </a:ext>
            </a:extLst>
          </p:cNvPr>
          <p:cNvCxnSpPr>
            <a:cxnSpLocks noChangeAspect="1" noEditPoints="1" noChangeArrowheads="1" noChangeShapeType="1"/>
          </p:cNvCxnSpPr>
          <p:nvPr/>
        </p:nvCxnSpPr>
        <p:spPr bwMode="auto">
          <a:xfrm>
            <a:off x="8136595" y="5828428"/>
            <a:ext cx="914400" cy="0"/>
          </a:xfrm>
          <a:prstGeom prst="line">
            <a:avLst/>
          </a:prstGeom>
          <a:noFill/>
          <a:ln w="38100" cmpd="dbl">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12" name="AutoShape 203">
            <a:extLst>
              <a:ext uri="{FF2B5EF4-FFF2-40B4-BE49-F238E27FC236}">
                <a16:creationId xmlns:a16="http://schemas.microsoft.com/office/drawing/2014/main" id="{6F23BA96-B1E1-CF48-AD52-2683BD6043A7}"/>
              </a:ext>
            </a:extLst>
          </p:cNvPr>
          <p:cNvSpPr>
            <a:spLocks noChangeAspect="1" noEditPoints="1" noChangeArrowheads="1" noChangeShapeType="1" noTextEdit="1"/>
          </p:cNvSpPr>
          <p:nvPr/>
        </p:nvSpPr>
        <p:spPr bwMode="auto">
          <a:xfrm>
            <a:off x="5736295" y="1690688"/>
            <a:ext cx="2400300" cy="1318248"/>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В залежності від способу переміщення сорбатів уздовж шару сорбенту</a:t>
            </a:r>
            <a:endParaRPr lang="en-IL" sz="110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uk-UA" sz="1400" b="1" i="1">
                <a:effectLst/>
                <a:latin typeface="Calibri" panose="020F0502020204030204" pitchFamily="34" charset="0"/>
                <a:ea typeface="Times New Roman" panose="02020603050405020304" pitchFamily="18" charset="0"/>
                <a:cs typeface="Arial" panose="020B0604020202020204" pitchFamily="34" charset="0"/>
              </a:rPr>
              <a:t> </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3" name="AutoShape 204">
            <a:extLst>
              <a:ext uri="{FF2B5EF4-FFF2-40B4-BE49-F238E27FC236}">
                <a16:creationId xmlns:a16="http://schemas.microsoft.com/office/drawing/2014/main" id="{307BF477-47B6-9247-AECE-1D3787DED81B}"/>
              </a:ext>
            </a:extLst>
          </p:cNvPr>
          <p:cNvSpPr>
            <a:spLocks noChangeAspect="1" noEditPoints="1" noChangeArrowheads="1" noChangeShapeType="1" noTextEdit="1"/>
          </p:cNvSpPr>
          <p:nvPr/>
        </p:nvSpPr>
        <p:spPr bwMode="auto">
          <a:xfrm>
            <a:off x="5736295" y="3482345"/>
            <a:ext cx="2400300" cy="1318249"/>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В залежності від мети хроматографічного процесу</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4" name="AutoShape 205">
            <a:extLst>
              <a:ext uri="{FF2B5EF4-FFF2-40B4-BE49-F238E27FC236}">
                <a16:creationId xmlns:a16="http://schemas.microsoft.com/office/drawing/2014/main" id="{8C495F43-B549-6545-9DC2-3AC9E10BA76C}"/>
              </a:ext>
            </a:extLst>
          </p:cNvPr>
          <p:cNvSpPr>
            <a:spLocks noChangeAspect="1" noEditPoints="1" noChangeArrowheads="1" noChangeShapeType="1" noTextEdit="1"/>
          </p:cNvSpPr>
          <p:nvPr/>
        </p:nvSpPr>
        <p:spPr bwMode="auto">
          <a:xfrm>
            <a:off x="5738733" y="5174615"/>
            <a:ext cx="2400300" cy="1318260"/>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В залежності від природи процесу, що обумовлює розподіл сорбатів між рухомою і нерухомою фазами</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5" name="AutoShape 206">
            <a:extLst>
              <a:ext uri="{FF2B5EF4-FFF2-40B4-BE49-F238E27FC236}">
                <a16:creationId xmlns:a16="http://schemas.microsoft.com/office/drawing/2014/main" id="{3389FD7E-7580-294E-8D09-BEE9EF273061}"/>
              </a:ext>
            </a:extLst>
          </p:cNvPr>
          <p:cNvSpPr>
            <a:spLocks noChangeAspect="1" noEditPoints="1" noChangeArrowheads="1" noChangeShapeType="1" noTextEdit="1"/>
          </p:cNvSpPr>
          <p:nvPr/>
        </p:nvSpPr>
        <p:spPr bwMode="auto">
          <a:xfrm>
            <a:off x="9053433" y="1678277"/>
            <a:ext cx="2397852" cy="1318231"/>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За агрегатним станом рухомої фази</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6" name="AutoShape 207">
            <a:extLst>
              <a:ext uri="{FF2B5EF4-FFF2-40B4-BE49-F238E27FC236}">
                <a16:creationId xmlns:a16="http://schemas.microsoft.com/office/drawing/2014/main" id="{94F1B2DE-018D-6E4E-9FF5-922CD1AF0BB9}"/>
              </a:ext>
            </a:extLst>
          </p:cNvPr>
          <p:cNvSpPr>
            <a:spLocks noChangeAspect="1" noEditPoints="1" noChangeArrowheads="1" noChangeShapeType="1" noTextEdit="1"/>
          </p:cNvSpPr>
          <p:nvPr/>
        </p:nvSpPr>
        <p:spPr bwMode="auto">
          <a:xfrm>
            <a:off x="9054656" y="3482345"/>
            <a:ext cx="2397853" cy="1318235"/>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За геометрією сорбційного шару нерухомої фази</a:t>
            </a:r>
            <a:endParaRPr lang="en-IL" sz="110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uk-UA" sz="1400" b="1" i="1">
                <a:effectLst/>
                <a:latin typeface="Calibri" panose="020F0502020204030204" pitchFamily="34" charset="0"/>
                <a:ea typeface="Times New Roman" panose="02020603050405020304" pitchFamily="18" charset="0"/>
                <a:cs typeface="Arial" panose="020B0604020202020204" pitchFamily="34" charset="0"/>
              </a:rPr>
              <a:t> </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7" name="AutoShape 208">
            <a:extLst>
              <a:ext uri="{FF2B5EF4-FFF2-40B4-BE49-F238E27FC236}">
                <a16:creationId xmlns:a16="http://schemas.microsoft.com/office/drawing/2014/main" id="{B80481AC-0E58-CB4E-98C9-8C98FCB6511B}"/>
              </a:ext>
            </a:extLst>
          </p:cNvPr>
          <p:cNvSpPr>
            <a:spLocks noChangeAspect="1" noEditPoints="1" noChangeArrowheads="1" noChangeShapeType="1" noTextEdit="1"/>
          </p:cNvSpPr>
          <p:nvPr/>
        </p:nvSpPr>
        <p:spPr bwMode="auto">
          <a:xfrm>
            <a:off x="9053433" y="5171287"/>
            <a:ext cx="2400300" cy="1318245"/>
          </a:xfrm>
          <a:prstGeom prst="roundRect">
            <a:avLst>
              <a:gd name="adj" fmla="val 16667"/>
            </a:avLst>
          </a:prstGeom>
          <a:solidFill>
            <a:srgbClr val="FFFFFF"/>
          </a:solidFill>
          <a:ln w="38100" cmpd="dbl">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uk-UA" sz="1400" b="1" i="1">
                <a:effectLst/>
                <a:latin typeface="Times New Roman" panose="02020603050405020304" pitchFamily="18" charset="0"/>
                <a:ea typeface="Times New Roman" panose="02020603050405020304" pitchFamily="18" charset="0"/>
                <a:cs typeface="Arial" panose="020B0604020202020204" pitchFamily="34" charset="0"/>
              </a:rPr>
              <a:t>За механізмом розділення</a:t>
            </a:r>
            <a:endParaRPr lang="en-IL"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8" name="Content Placeholder 2">
            <a:extLst>
              <a:ext uri="{FF2B5EF4-FFF2-40B4-BE49-F238E27FC236}">
                <a16:creationId xmlns:a16="http://schemas.microsoft.com/office/drawing/2014/main" id="{DF57C219-797E-EF45-83D5-321872DB507D}"/>
              </a:ext>
            </a:extLst>
          </p:cNvPr>
          <p:cNvSpPr>
            <a:spLocks noGrp="1"/>
          </p:cNvSpPr>
          <p:nvPr>
            <p:ph idx="1"/>
          </p:nvPr>
        </p:nvSpPr>
        <p:spPr>
          <a:xfrm>
            <a:off x="838199" y="2544895"/>
            <a:ext cx="4443329" cy="3947980"/>
          </a:xfrm>
        </p:spPr>
        <p:txBody>
          <a:bodyPr>
            <a:normAutofit fontScale="62500" lnSpcReduction="20000"/>
          </a:bodyPr>
          <a:lstStyle/>
          <a:p>
            <a:r>
              <a:rPr lang="uk-UA" i="1" dirty="0">
                <a:latin typeface="Times New Roman" panose="02020603050405020304" pitchFamily="18" charset="0"/>
                <a:ea typeface="Times New Roman" panose="02020603050405020304" pitchFamily="18" charset="0"/>
                <a:cs typeface="Arial" panose="020B0604020202020204" pitchFamily="34" charset="0"/>
              </a:rPr>
              <a:t>Хроматографія</a:t>
            </a:r>
            <a:r>
              <a:rPr lang="uk-UA" dirty="0">
                <a:latin typeface="Times New Roman" panose="02020603050405020304" pitchFamily="18" charset="0"/>
                <a:ea typeface="Times New Roman" panose="02020603050405020304" pitchFamily="18" charset="0"/>
                <a:cs typeface="Arial" panose="020B0604020202020204" pitchFamily="34" charset="0"/>
              </a:rPr>
              <a:t> – це процес, який ґрунтується на переміщенні дискретної зони уздовж шару адсорбенту (нерухома фаза) в потоці рухомої фази і пов’язаний з багаторазовим повторенням </a:t>
            </a:r>
            <a:r>
              <a:rPr lang="uk-UA" dirty="0" err="1">
                <a:latin typeface="Times New Roman" panose="02020603050405020304" pitchFamily="18" charset="0"/>
                <a:ea typeface="Times New Roman" panose="02020603050405020304" pitchFamily="18" charset="0"/>
                <a:cs typeface="Arial" panose="020B0604020202020204" pitchFamily="34" charset="0"/>
              </a:rPr>
              <a:t>сорбційних</a:t>
            </a:r>
            <a:r>
              <a:rPr lang="uk-UA" dirty="0">
                <a:latin typeface="Times New Roman" panose="02020603050405020304" pitchFamily="18" charset="0"/>
                <a:ea typeface="Times New Roman" panose="02020603050405020304" pitchFamily="18" charset="0"/>
                <a:cs typeface="Arial" panose="020B0604020202020204" pitchFamily="34" charset="0"/>
              </a:rPr>
              <a:t> та </a:t>
            </a:r>
            <a:r>
              <a:rPr lang="uk-UA" dirty="0" err="1">
                <a:latin typeface="Times New Roman" panose="02020603050405020304" pitchFamily="18" charset="0"/>
                <a:ea typeface="Times New Roman" panose="02020603050405020304" pitchFamily="18" charset="0"/>
                <a:cs typeface="Arial" panose="020B0604020202020204" pitchFamily="34" charset="0"/>
              </a:rPr>
              <a:t>десорбційних</a:t>
            </a:r>
            <a:r>
              <a:rPr lang="uk-UA" dirty="0">
                <a:latin typeface="Times New Roman" panose="02020603050405020304" pitchFamily="18" charset="0"/>
                <a:ea typeface="Times New Roman" panose="02020603050405020304" pitchFamily="18" charset="0"/>
                <a:cs typeface="Arial" panose="020B0604020202020204" pitchFamily="34" charset="0"/>
              </a:rPr>
              <a:t> актів. Хроматографічний процес здійснюється при </a:t>
            </a:r>
            <a:r>
              <a:rPr lang="uk-UA" dirty="0" err="1">
                <a:latin typeface="Times New Roman" panose="02020603050405020304" pitchFamily="18" charset="0"/>
                <a:ea typeface="Times New Roman" panose="02020603050405020304" pitchFamily="18" charset="0"/>
                <a:cs typeface="Arial" panose="020B0604020202020204" pitchFamily="34" charset="0"/>
              </a:rPr>
              <a:t>сорбційному</a:t>
            </a:r>
            <a:r>
              <a:rPr lang="uk-UA" dirty="0">
                <a:latin typeface="Times New Roman" panose="02020603050405020304" pitchFamily="18" charset="0"/>
                <a:ea typeface="Times New Roman" panose="02020603050405020304" pitchFamily="18" charset="0"/>
                <a:cs typeface="Arial" panose="020B0604020202020204" pitchFamily="34" charset="0"/>
              </a:rPr>
              <a:t> розподілі речовини між двома фазами, одна з яких переміщується відносно іншої. Оскільки швидкість переміщення речовини (</a:t>
            </a:r>
            <a:r>
              <a:rPr lang="uk-UA" dirty="0" err="1">
                <a:latin typeface="Times New Roman" panose="02020603050405020304" pitchFamily="18" charset="0"/>
                <a:ea typeface="Times New Roman" panose="02020603050405020304" pitchFamily="18" charset="0"/>
                <a:cs typeface="Arial" panose="020B0604020202020204" pitchFamily="34" charset="0"/>
              </a:rPr>
              <a:t>сорбата</a:t>
            </a:r>
            <a:r>
              <a:rPr lang="uk-UA" dirty="0">
                <a:latin typeface="Times New Roman" panose="02020603050405020304" pitchFamily="18" charset="0"/>
                <a:ea typeface="Times New Roman" panose="02020603050405020304" pitchFamily="18" charset="0"/>
                <a:cs typeface="Arial" panose="020B0604020202020204" pitchFamily="34" charset="0"/>
              </a:rPr>
              <a:t>) і положення його зони на шарі сорбенту в будь-який момент часу визначається швидкістю переміщення рухомої фази і значенням коефіцієнта розподілу між нерухомою та рухомою фазами, суміш речовин, які мають різні коефіцієнти розподілу, розділяється в процесі руху по шару сорбенту</a:t>
            </a:r>
            <a:endParaRPr lang="en-IL" sz="2400" dirty="0">
              <a:latin typeface="Calibri" panose="020F0502020204030204" pitchFamily="34" charset="0"/>
              <a:ea typeface="Times New Roman" panose="02020603050405020304" pitchFamily="18" charset="0"/>
              <a:cs typeface="Arial" panose="020B0604020202020204" pitchFamily="34" charset="0"/>
            </a:endParaRPr>
          </a:p>
          <a:p>
            <a:endParaRPr lang="en-IL" dirty="0"/>
          </a:p>
        </p:txBody>
      </p:sp>
    </p:spTree>
    <p:extLst>
      <p:ext uri="{BB962C8B-B14F-4D97-AF65-F5344CB8AC3E}">
        <p14:creationId xmlns:p14="http://schemas.microsoft.com/office/powerpoint/2010/main" val="1042913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905778D-6D6A-4F45-B6E3-C576EA298037}" vid="{7D5D57E1-427C-8441-8873-2ED86A6E2609}"/>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1176</Words>
  <Application>Microsoft Macintosh PowerPoint</Application>
  <PresentationFormat>Widescreen</PresentationFormat>
  <Paragraphs>169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Trebuchet MS</vt:lpstr>
      <vt:lpstr>Office Theme</vt:lpstr>
      <vt:lpstr>фізико-хімічнІ методИ аналізу у фармацевтиці</vt:lpstr>
      <vt:lpstr>Мета та Завдання Курсу</vt:lpstr>
      <vt:lpstr>Фармацевтичний аналіз</vt:lpstr>
      <vt:lpstr>Державна Фармакопея України (ДФУ)</vt:lpstr>
      <vt:lpstr>Методи дослідження лікарських препаратів</vt:lpstr>
      <vt:lpstr>Фізико-хімічні методи аналізу лікарських препаратів</vt:lpstr>
      <vt:lpstr>Визначення фізичних властивостей органічних сполук</vt:lpstr>
      <vt:lpstr>Визначення фізичних властивостей органічних сполук </vt:lpstr>
      <vt:lpstr>Хроматографія</vt:lpstr>
      <vt:lpstr>PowerPoint Presentation</vt:lpstr>
      <vt:lpstr>PowerPoint Presentation</vt:lpstr>
      <vt:lpstr>PowerPoint Presentation</vt:lpstr>
      <vt:lpstr>Оптичні методи аналізу</vt:lpstr>
      <vt:lpstr>Електрохімічні методи аналізу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фізико-хімічнІ методИ аналізу</dc:title>
  <dc:creator>Daniel Rechitsky</dc:creator>
  <cp:lastModifiedBy>Daniel Rechitsky</cp:lastModifiedBy>
  <cp:revision>9</cp:revision>
  <dcterms:created xsi:type="dcterms:W3CDTF">2020-07-19T13:22:31Z</dcterms:created>
  <dcterms:modified xsi:type="dcterms:W3CDTF">2020-07-19T16:46:56Z</dcterms:modified>
</cp:coreProperties>
</file>